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Oswald" panose="020B0604020202020204" charset="0"/>
      <p:regular r:id="rId13"/>
      <p:bold r:id="rId14"/>
    </p:embeddedFont>
    <p:embeddedFont>
      <p:font typeface="Roboto" panose="02000000000000000000" pitchFamily="2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2"/>
  </p:normalViewPr>
  <p:slideViewPr>
    <p:cSldViewPr snapToGrid="0">
      <p:cViewPr varScale="1">
        <p:scale>
          <a:sx n="113" d="100"/>
          <a:sy n="113" d="100"/>
        </p:scale>
        <p:origin x="342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d6049c78bf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d6049c78bf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5b3309d8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5b3309d8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d6049c78b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d6049c78bf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d5b3309d8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d5b3309d81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d5b3309d81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d5b3309d81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d6049c78bf_1_3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d6049c78bf_1_3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d151340be0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d151340be0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d6049c78b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d6049c78b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d6049c78b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d6049c78bf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eretter.de/geoservant/d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nd.com/de/toptrnd/bio-verpackung-ecocradl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hre-ideenfabrik.de/antimikrobielle-oberflaechenbeschichtung/supermaerkte-und-einzelhandel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eretter.de/geoservant/de?draw=Korb%3A%0Aquader(-3%7C-2%7C1%207%7C0.2%7C2.5)%0Aquader(-3%7C-1.8%7C1%200.2%7C4.8%7C2.5)%0Aquader(-2.8%7C2.8%7C1%206.8%7C0.2%7C2.5)%0Aquader(3.8%7C-1.8%7C1%200.2%7C4.6%7C2.5)%0Aquader(-2.8%7C-1.8%7C1%206.6%7C4.6%7C0.2)%0A%0AGriffe%3A%0Aquader(4%7C0%7C1.75%200.1%7C1%7C0.5)%0Aquader(-3.1%7C0%7C1.75%200.1%7C1%7C0.5)%0A%0AF%C3%A4cherGro%C3%9F%0Aquader(-0.8%7C-1.8%7C1.2%200.1%7C4.6%7C2.2)%0Aquader(1.6%7C-1.8%7C1.2%200.1%7C4.6%7C2.2)%0A%0ASt%C3%A4behinten%3A%0Aquader(-0.7%7C-1.8%7C1.2%200.06%7C0.06%7C2.25)%0Aquader(-0.9%7C-1.8%7C1.2%200.06%7C0.06%7C2.25)%0Aquader(1.5%7C-1.8%7C1.2%200.06%7C0.06%7C2.25)%0Aquader(1.7%7C-1.8%7C1.2%200.06%7C0.06%7C2.25)%0A%0ASt%C3%A4bevorne%3A%0Aquader(-0.7%7C2.7%7C1.2%200.06%7C0.1%7C2.25)%0Aquader(-0.9%7C2.7%7C1.2%200.06%7C0.1%7C2.25)%0Aquader(1.5%7C2.7%7C1.2%200.06%7C0.1%7C2.25)%0Aquader(1.7%7C2.7%7C1.2%200.06%7C0.1%7C2.25)%0A%0AFachwaagerecht%0Aquader(1.76%7C-1.8%7C2.0%202.04%7C4.6%7C0.2)%0Aquader(1.76%7C-1.8%7C1.9%200.06%7C4.6%7C0.1)%0A%0AFachsenkrecht%0Aquader(-2.8%7C-0.2%7C1.2%202%7C0.2%7C2.3)%0A%0AFachsenkrechtBl%C3%B6cke%0Aquader(-2.8%7C-0.26%7C1.2%200.06%7C0.06%7C2.3)%0Aquader(-2.8%7C0%7C1.2%200.06%7C0.06%7C2.3)%0Aquader(-0.86%7C-0.26%7C1.2%200.06%7C0.06%7C2.3)%0Aquader(-0.86%7C0.04%7C1.2%200.06%7C0.06%7C2.3)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dirty="0">
                <a:latin typeface="Oswald"/>
                <a:ea typeface="Oswald"/>
                <a:cs typeface="Oswald"/>
                <a:sym typeface="Oswald"/>
              </a:rPr>
              <a:t>Pilzkiste XP</a:t>
            </a:r>
            <a:endParaRPr dirty="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700">
                <a:latin typeface="Oswald"/>
                <a:ea typeface="Oswald"/>
                <a:cs typeface="Oswald"/>
                <a:sym typeface="Oswald"/>
              </a:rPr>
              <a:t>von Paula und Xaver</a:t>
            </a:r>
            <a:endParaRPr sz="17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Oswald"/>
                <a:ea typeface="Oswald"/>
                <a:cs typeface="Oswald"/>
                <a:sym typeface="Oswald"/>
              </a:rPr>
              <a:t>Umsetzung auf der Website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40" name="Google Shape;140;p22"/>
          <p:cNvSpPr txBox="1">
            <a:spLocks noGrp="1"/>
          </p:cNvSpPr>
          <p:nvPr>
            <p:ph type="body" idx="1"/>
          </p:nvPr>
        </p:nvSpPr>
        <p:spPr>
          <a:xfrm>
            <a:off x="5374450" y="1917625"/>
            <a:ext cx="1175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dirty="0"/>
              <a:t>Korb: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dirty="0" err="1"/>
              <a:t>quader</a:t>
            </a:r>
            <a:r>
              <a:rPr lang="de" dirty="0"/>
              <a:t>(-3|-2|1 7|0.2|2.5)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dirty="0" err="1"/>
              <a:t>quader</a:t>
            </a:r>
            <a:r>
              <a:rPr lang="de" dirty="0"/>
              <a:t>(-3|-1.8|1 0.2|4.8|2.5)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dirty="0" err="1"/>
              <a:t>quader</a:t>
            </a:r>
            <a:r>
              <a:rPr lang="de" dirty="0"/>
              <a:t>(-2.8|2.8|1 6.8|0.2|2.5)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dirty="0" err="1"/>
              <a:t>quader</a:t>
            </a:r>
            <a:r>
              <a:rPr lang="de" dirty="0"/>
              <a:t>(3.8|-1.8|1 0.2|4.6|2.5)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dirty="0" err="1"/>
              <a:t>quader</a:t>
            </a:r>
            <a:r>
              <a:rPr lang="de" dirty="0"/>
              <a:t>(-2.8|-1.8|1 6.6|4.6|0.2)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dirty="0"/>
              <a:t>Griffe: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dirty="0" err="1"/>
              <a:t>quader</a:t>
            </a:r>
            <a:r>
              <a:rPr lang="de" dirty="0"/>
              <a:t>(4.2|0|1.75 0.1|1|0.5)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dirty="0" err="1"/>
              <a:t>quader</a:t>
            </a:r>
            <a:r>
              <a:rPr lang="de" dirty="0"/>
              <a:t>(-3.2|0|1.75 0.1|1|0.5)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dirty="0" err="1"/>
              <a:t>FächerGroß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dirty="0" err="1"/>
              <a:t>quader</a:t>
            </a:r>
            <a:r>
              <a:rPr lang="de" dirty="0"/>
              <a:t>(-0.8|-1.8|1.2 0.1|4.6|2.2)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dirty="0" err="1"/>
              <a:t>quader</a:t>
            </a:r>
            <a:r>
              <a:rPr lang="de" dirty="0"/>
              <a:t>(1.6|-1.8|1.2 0.1|4.6|2.2)</a:t>
            </a:r>
            <a:endParaRPr dirty="0"/>
          </a:p>
        </p:txBody>
      </p:sp>
      <p:sp>
        <p:nvSpPr>
          <p:cNvPr id="141" name="Google Shape;141;p22"/>
          <p:cNvSpPr txBox="1"/>
          <p:nvPr/>
        </p:nvSpPr>
        <p:spPr>
          <a:xfrm>
            <a:off x="6615775" y="1917625"/>
            <a:ext cx="1175400" cy="25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Stäbehinten: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quader(-0.7|-1.8|1.2 0.06|0.06|2.25)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quader(-0.9|-1.8|1.2 0.06|0.06|2.25)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quader(1.5|-1.8|1.2 0.06|0.06|2.25)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quader(1.7|-1.8|1.2 0.06|0.06|2.25)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Stäbevorne: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quader(-0.7|2.7|1.2 0.06|0.1|2.25)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quader(-0.9|2.7|1.2 0.06|0.1|2.25)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quader(1.5|2.7|1.2 0.06|0.1|2.25)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quader(1.7|2.7|1.2 0.06|0.1|2.25)</a:t>
            </a:r>
            <a:endParaRPr sz="450"/>
          </a:p>
        </p:txBody>
      </p:sp>
      <p:sp>
        <p:nvSpPr>
          <p:cNvPr id="142" name="Google Shape;142;p22"/>
          <p:cNvSpPr txBox="1"/>
          <p:nvPr/>
        </p:nvSpPr>
        <p:spPr>
          <a:xfrm>
            <a:off x="404400" y="1623925"/>
            <a:ext cx="3978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de" u="sng">
                <a:solidFill>
                  <a:schemeClr val="hlink"/>
                </a:solidFill>
                <a:latin typeface="Oswald"/>
                <a:ea typeface="Oswald"/>
                <a:cs typeface="Oswald"/>
                <a:sym typeface="Oswald"/>
                <a:hlinkClick r:id="rId3"/>
              </a:rPr>
              <a:t>https://www.matheretter.de/geoservant/de</a:t>
            </a:r>
            <a:endParaRPr sz="12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43" name="Google Shape;143;p22"/>
          <p:cNvSpPr txBox="1"/>
          <p:nvPr/>
        </p:nvSpPr>
        <p:spPr>
          <a:xfrm>
            <a:off x="7903400" y="1917625"/>
            <a:ext cx="1206900" cy="28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Fachwaagerecht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quader(1.76|-1.8|2.0 2.04|4.6|0.2)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quader(1.76|-1.8|1.9 0.06|4.6|0.1)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Fachsenkrecht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quader(-2.8|-0.2|1.2 2|0.2|2.3)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FachsenkrechtBlöcke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quader(-2.8|-0.26|1.2 0.06|0.06|2.3)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quader(-2.8|0|1.2 0.06|0.06|2.3)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quader(-0.86|-0.26|1.2 0.06|0.06|2.3)</a:t>
            </a:r>
            <a:endParaRPr sz="45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450">
                <a:solidFill>
                  <a:schemeClr val="dk2"/>
                </a:solidFill>
              </a:rPr>
              <a:t>quader(-0.86|0.04|1.2 0.06|0.06|2.3)</a:t>
            </a:r>
            <a:endParaRPr/>
          </a:p>
        </p:txBody>
      </p:sp>
      <p:sp>
        <p:nvSpPr>
          <p:cNvPr id="144" name="Google Shape;144;p22"/>
          <p:cNvSpPr txBox="1"/>
          <p:nvPr/>
        </p:nvSpPr>
        <p:spPr>
          <a:xfrm>
            <a:off x="5374450" y="1150000"/>
            <a:ext cx="6255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600" u="sng">
                <a:latin typeface="Oswald"/>
                <a:ea typeface="Oswald"/>
                <a:cs typeface="Oswald"/>
                <a:sym typeface="Oswald"/>
              </a:rPr>
              <a:t>Text</a:t>
            </a:r>
            <a:endParaRPr sz="1600" u="sng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45" name="Google Shape;145;p22"/>
          <p:cNvSpPr txBox="1"/>
          <p:nvPr/>
        </p:nvSpPr>
        <p:spPr>
          <a:xfrm>
            <a:off x="404400" y="1150000"/>
            <a:ext cx="1383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600" u="sng">
                <a:latin typeface="Oswald"/>
                <a:ea typeface="Oswald"/>
                <a:cs typeface="Oswald"/>
                <a:sym typeface="Oswald"/>
              </a:rPr>
              <a:t>Website</a:t>
            </a:r>
            <a:endParaRPr sz="1600" u="sng"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46" name="Google Shape;146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6250" y="2310163"/>
            <a:ext cx="2922289" cy="2631325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2"/>
          <p:cNvSpPr/>
          <p:nvPr/>
        </p:nvSpPr>
        <p:spPr>
          <a:xfrm rot="-894834">
            <a:off x="1309161" y="2880745"/>
            <a:ext cx="4047133" cy="158057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2"/>
          <p:cNvSpPr txBox="1"/>
          <p:nvPr/>
        </p:nvSpPr>
        <p:spPr>
          <a:xfrm>
            <a:off x="3772325" y="2900325"/>
            <a:ext cx="1314300" cy="1046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i="1">
                <a:latin typeface="Oswald"/>
                <a:ea typeface="Oswald"/>
                <a:cs typeface="Oswald"/>
                <a:sym typeface="Oswald"/>
              </a:rPr>
              <a:t>bitte statt des Beispieltextes den Text einfügen</a:t>
            </a:r>
            <a:endParaRPr i="1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Oswald"/>
                <a:ea typeface="Oswald"/>
                <a:cs typeface="Oswald"/>
                <a:sym typeface="Oswald"/>
              </a:rPr>
              <a:t>Idee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Oswald"/>
              <a:buChar char="-"/>
            </a:pPr>
            <a:r>
              <a:rPr lang="de" sz="1600">
                <a:latin typeface="Oswald"/>
                <a:ea typeface="Oswald"/>
                <a:cs typeface="Oswald"/>
                <a:sym typeface="Oswald"/>
              </a:rPr>
              <a:t>Transportkisten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sz="1600">
                <a:latin typeface="Oswald"/>
                <a:ea typeface="Oswald"/>
                <a:cs typeface="Oswald"/>
                <a:sym typeface="Oswald"/>
              </a:rPr>
              <a:t>→ Lebensmittelversorgung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sz="1600">
                <a:latin typeface="Oswald"/>
                <a:ea typeface="Oswald"/>
                <a:cs typeface="Oswald"/>
                <a:sym typeface="Oswald"/>
              </a:rPr>
              <a:t>→ ersetzen Einkaufswagen + Einkaufstasche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Font typeface="Oswald"/>
              <a:buChar char="-"/>
            </a:pPr>
            <a:r>
              <a:rPr lang="de" sz="1600">
                <a:latin typeface="Oswald"/>
                <a:ea typeface="Oswald"/>
                <a:cs typeface="Oswald"/>
                <a:sym typeface="Oswald"/>
              </a:rPr>
              <a:t>Kisten mit verschiedensten Fächergrößen aus Eigenbesitz 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sz="1600">
                <a:latin typeface="Oswald"/>
                <a:ea typeface="Oswald"/>
                <a:cs typeface="Oswald"/>
                <a:sym typeface="Oswald"/>
              </a:rPr>
              <a:t>→ Prämie bei Erstkauf (bspw. 15 % auf den Gesamteinkauf) 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sz="1600">
                <a:latin typeface="Oswald"/>
                <a:ea typeface="Oswald"/>
                <a:cs typeface="Oswald"/>
                <a:sym typeface="Oswald"/>
              </a:rPr>
              <a:t>→ Mehrfachnutzung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600" i="1">
                <a:latin typeface="Oswald"/>
                <a:ea typeface="Oswald"/>
                <a:cs typeface="Oswald"/>
                <a:sym typeface="Oswald"/>
              </a:rPr>
              <a:t>→ Umsetzung ohne Pandemie</a:t>
            </a:r>
            <a:endParaRPr sz="1600" i="1"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55125" y="304800"/>
            <a:ext cx="3905250" cy="236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4745300" y="1165742"/>
            <a:ext cx="2540100" cy="2540100"/>
          </a:xfrm>
          <a:prstGeom prst="donut">
            <a:avLst>
              <a:gd name="adj" fmla="val 16067"/>
            </a:avLst>
          </a:prstGeom>
          <a:solidFill>
            <a:srgbClr val="000000">
              <a:alpha val="10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8" name="Google Shape;68;p15"/>
          <p:cNvGrpSpPr/>
          <p:nvPr/>
        </p:nvGrpSpPr>
        <p:grpSpPr>
          <a:xfrm>
            <a:off x="6661850" y="849243"/>
            <a:ext cx="1959595" cy="682829"/>
            <a:chOff x="5214050" y="849243"/>
            <a:chExt cx="1959595" cy="682829"/>
          </a:xfrm>
        </p:grpSpPr>
        <p:cxnSp>
          <p:nvCxnSpPr>
            <p:cNvPr id="69" name="Google Shape;69;p15"/>
            <p:cNvCxnSpPr/>
            <p:nvPr/>
          </p:nvCxnSpPr>
          <p:spPr>
            <a:xfrm flipH="1">
              <a:off x="5214050" y="1153772"/>
              <a:ext cx="273000" cy="378300"/>
            </a:xfrm>
            <a:prstGeom prst="straightConnector1">
              <a:avLst/>
            </a:prstGeom>
            <a:noFill/>
            <a:ln w="19050" cap="flat" cmpd="sng">
              <a:solidFill>
                <a:srgbClr val="085631"/>
              </a:solidFill>
              <a:prstDash val="solid"/>
              <a:round/>
              <a:headEnd type="oval" w="med" len="med"/>
              <a:tailEnd type="none" w="sm" len="sm"/>
            </a:ln>
          </p:spPr>
        </p:cxnSp>
        <p:sp>
          <p:nvSpPr>
            <p:cNvPr id="70" name="Google Shape;70;p15"/>
            <p:cNvSpPr txBox="1"/>
            <p:nvPr/>
          </p:nvSpPr>
          <p:spPr>
            <a:xfrm>
              <a:off x="5678445" y="849243"/>
              <a:ext cx="1495200" cy="66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" sz="800" b="1">
                  <a:latin typeface="Roboto"/>
                  <a:ea typeface="Roboto"/>
                  <a:cs typeface="Roboto"/>
                  <a:sym typeface="Roboto"/>
                </a:rPr>
                <a:t>Eingang des Supermarktes</a:t>
              </a:r>
              <a:endParaRPr sz="800" b="1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60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" sz="800">
                  <a:latin typeface="Roboto"/>
                  <a:ea typeface="Roboto"/>
                  <a:cs typeface="Roboto"/>
                  <a:sym typeface="Roboto"/>
                </a:rPr>
                <a:t>Abgabe der genutzten Kiste und</a:t>
              </a:r>
              <a:endParaRPr sz="80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" sz="800">
                  <a:latin typeface="Roboto"/>
                  <a:ea typeface="Roboto"/>
                  <a:cs typeface="Roboto"/>
                  <a:sym typeface="Roboto"/>
                </a:rPr>
                <a:t>Aufnahme von anderer sterilisierter Kiste </a:t>
              </a:r>
              <a:endParaRPr sz="8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1" name="Google Shape;71;p15"/>
          <p:cNvGrpSpPr/>
          <p:nvPr/>
        </p:nvGrpSpPr>
        <p:grpSpPr>
          <a:xfrm>
            <a:off x="3901802" y="843405"/>
            <a:ext cx="1557384" cy="682316"/>
            <a:chOff x="2350577" y="849755"/>
            <a:chExt cx="1557384" cy="682316"/>
          </a:xfrm>
        </p:grpSpPr>
        <p:cxnSp>
          <p:nvCxnSpPr>
            <p:cNvPr id="72" name="Google Shape;72;p15"/>
            <p:cNvCxnSpPr/>
            <p:nvPr/>
          </p:nvCxnSpPr>
          <p:spPr>
            <a:xfrm>
              <a:off x="3634961" y="1153772"/>
              <a:ext cx="273000" cy="378300"/>
            </a:xfrm>
            <a:prstGeom prst="straightConnector1">
              <a:avLst/>
            </a:prstGeom>
            <a:noFill/>
            <a:ln w="19050" cap="flat" cmpd="sng">
              <a:solidFill>
                <a:srgbClr val="65F0AD"/>
              </a:solidFill>
              <a:prstDash val="solid"/>
              <a:round/>
              <a:headEnd type="oval" w="med" len="med"/>
              <a:tailEnd type="none" w="sm" len="sm"/>
            </a:ln>
          </p:spPr>
        </p:cxnSp>
        <p:sp>
          <p:nvSpPr>
            <p:cNvPr id="73" name="Google Shape;73;p15"/>
            <p:cNvSpPr txBox="1"/>
            <p:nvPr/>
          </p:nvSpPr>
          <p:spPr>
            <a:xfrm>
              <a:off x="2350577" y="849755"/>
              <a:ext cx="1495200" cy="66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" sz="800" b="1">
                  <a:latin typeface="Roboto"/>
                  <a:ea typeface="Roboto"/>
                  <a:cs typeface="Roboto"/>
                  <a:sym typeface="Roboto"/>
                </a:rPr>
                <a:t>Weg zum Supermarkt</a:t>
              </a:r>
              <a:endParaRPr sz="600" b="1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000"/>
                </a:spcBef>
                <a:spcAft>
                  <a:spcPts val="0"/>
                </a:spcAft>
                <a:buNone/>
              </a:pPr>
              <a:r>
                <a:rPr lang="de" sz="800">
                  <a:latin typeface="Roboto"/>
                  <a:ea typeface="Roboto"/>
                  <a:cs typeface="Roboto"/>
                  <a:sym typeface="Roboto"/>
                </a:rPr>
                <a:t>Mitnahme der zuvor genutzten Kiste</a:t>
              </a:r>
              <a:endParaRPr sz="8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4" name="Google Shape;74;p15"/>
          <p:cNvGrpSpPr/>
          <p:nvPr/>
        </p:nvGrpSpPr>
        <p:grpSpPr>
          <a:xfrm>
            <a:off x="7073275" y="2586174"/>
            <a:ext cx="1947079" cy="669600"/>
            <a:chOff x="5625475" y="2586174"/>
            <a:chExt cx="1947079" cy="669600"/>
          </a:xfrm>
        </p:grpSpPr>
        <p:cxnSp>
          <p:nvCxnSpPr>
            <p:cNvPr id="75" name="Google Shape;75;p15"/>
            <p:cNvCxnSpPr/>
            <p:nvPr/>
          </p:nvCxnSpPr>
          <p:spPr>
            <a:xfrm rot="10800000">
              <a:off x="5625475" y="2771675"/>
              <a:ext cx="442200" cy="153300"/>
            </a:xfrm>
            <a:prstGeom prst="straightConnector1">
              <a:avLst/>
            </a:prstGeom>
            <a:noFill/>
            <a:ln w="19050" cap="flat" cmpd="sng">
              <a:solidFill>
                <a:srgbClr val="0E9453"/>
              </a:solidFill>
              <a:prstDash val="solid"/>
              <a:round/>
              <a:headEnd type="oval" w="med" len="med"/>
              <a:tailEnd type="none" w="sm" len="sm"/>
            </a:ln>
          </p:spPr>
        </p:cxnSp>
        <p:sp>
          <p:nvSpPr>
            <p:cNvPr id="76" name="Google Shape;76;p15"/>
            <p:cNvSpPr txBox="1"/>
            <p:nvPr/>
          </p:nvSpPr>
          <p:spPr>
            <a:xfrm>
              <a:off x="6077354" y="2586174"/>
              <a:ext cx="1495200" cy="66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" sz="800" b="1">
                  <a:latin typeface="Roboto"/>
                  <a:ea typeface="Roboto"/>
                  <a:cs typeface="Roboto"/>
                  <a:sym typeface="Roboto"/>
                </a:rPr>
                <a:t>“Hygienestrasse”</a:t>
              </a:r>
              <a:endParaRPr sz="800" b="1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60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" sz="800">
                  <a:latin typeface="Roboto"/>
                  <a:ea typeface="Roboto"/>
                  <a:cs typeface="Roboto"/>
                  <a:sym typeface="Roboto"/>
                </a:rPr>
                <a:t>Sterilisierung der genutzten Kiste  </a:t>
              </a:r>
              <a:endParaRPr sz="8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7" name="Google Shape;77;p15"/>
          <p:cNvGrpSpPr/>
          <p:nvPr/>
        </p:nvGrpSpPr>
        <p:grpSpPr>
          <a:xfrm>
            <a:off x="3002290" y="2571667"/>
            <a:ext cx="1955185" cy="669600"/>
            <a:chOff x="1554490" y="2571667"/>
            <a:chExt cx="1955185" cy="669600"/>
          </a:xfrm>
        </p:grpSpPr>
        <p:cxnSp>
          <p:nvCxnSpPr>
            <p:cNvPr id="78" name="Google Shape;78;p15"/>
            <p:cNvCxnSpPr/>
            <p:nvPr/>
          </p:nvCxnSpPr>
          <p:spPr>
            <a:xfrm rot="10800000" flipH="1">
              <a:off x="3059375" y="2771675"/>
              <a:ext cx="450300" cy="145200"/>
            </a:xfrm>
            <a:prstGeom prst="straightConnector1">
              <a:avLst/>
            </a:prstGeom>
            <a:noFill/>
            <a:ln w="19050" cap="flat" cmpd="sng">
              <a:solidFill>
                <a:srgbClr val="0E9453"/>
              </a:solidFill>
              <a:prstDash val="solid"/>
              <a:round/>
              <a:headEnd type="oval" w="med" len="med"/>
              <a:tailEnd type="none" w="sm" len="sm"/>
            </a:ln>
          </p:spPr>
        </p:cxnSp>
        <p:sp>
          <p:nvSpPr>
            <p:cNvPr id="79" name="Google Shape;79;p15"/>
            <p:cNvSpPr txBox="1"/>
            <p:nvPr/>
          </p:nvSpPr>
          <p:spPr>
            <a:xfrm>
              <a:off x="1554490" y="2571667"/>
              <a:ext cx="1495200" cy="66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" sz="800" b="1">
                  <a:latin typeface="Roboto"/>
                  <a:ea typeface="Roboto"/>
                  <a:cs typeface="Roboto"/>
                  <a:sym typeface="Roboto"/>
                </a:rPr>
                <a:t>Rückweg</a:t>
              </a:r>
              <a:endParaRPr sz="600" b="1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000"/>
                </a:spcBef>
                <a:spcAft>
                  <a:spcPts val="0"/>
                </a:spcAft>
                <a:buNone/>
              </a:pPr>
              <a:r>
                <a:rPr lang="de" sz="800">
                  <a:latin typeface="Roboto"/>
                  <a:ea typeface="Roboto"/>
                  <a:cs typeface="Roboto"/>
                  <a:sym typeface="Roboto"/>
                </a:rPr>
                <a:t>Transport der Lebensmittel in Kiste </a:t>
              </a:r>
              <a:endParaRPr sz="8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0" name="Google Shape;80;p15"/>
          <p:cNvGrpSpPr/>
          <p:nvPr/>
        </p:nvGrpSpPr>
        <p:grpSpPr>
          <a:xfrm>
            <a:off x="5540376" y="3541000"/>
            <a:ext cx="1495200" cy="1159211"/>
            <a:chOff x="4092576" y="3541000"/>
            <a:chExt cx="1495200" cy="1159211"/>
          </a:xfrm>
        </p:grpSpPr>
        <p:cxnSp>
          <p:nvCxnSpPr>
            <p:cNvPr id="81" name="Google Shape;81;p15"/>
            <p:cNvCxnSpPr/>
            <p:nvPr/>
          </p:nvCxnSpPr>
          <p:spPr>
            <a:xfrm rot="10800000">
              <a:off x="4563402" y="3541000"/>
              <a:ext cx="0" cy="489600"/>
            </a:xfrm>
            <a:prstGeom prst="straightConnector1">
              <a:avLst/>
            </a:prstGeom>
            <a:noFill/>
            <a:ln w="19050" cap="flat" cmpd="sng">
              <a:solidFill>
                <a:srgbClr val="085631"/>
              </a:solidFill>
              <a:prstDash val="solid"/>
              <a:round/>
              <a:headEnd type="oval" w="med" len="med"/>
              <a:tailEnd type="none" w="sm" len="sm"/>
            </a:ln>
          </p:spPr>
        </p:cxnSp>
        <p:sp>
          <p:nvSpPr>
            <p:cNvPr id="82" name="Google Shape;82;p15"/>
            <p:cNvSpPr txBox="1"/>
            <p:nvPr/>
          </p:nvSpPr>
          <p:spPr>
            <a:xfrm>
              <a:off x="4092576" y="4030611"/>
              <a:ext cx="1495200" cy="66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" sz="800" b="1">
                  <a:latin typeface="Roboto"/>
                  <a:ea typeface="Roboto"/>
                  <a:cs typeface="Roboto"/>
                  <a:sym typeface="Roboto"/>
                </a:rPr>
                <a:t>Einkauf</a:t>
              </a:r>
              <a:endParaRPr sz="800" b="1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60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" sz="800">
                  <a:latin typeface="Roboto"/>
                  <a:ea typeface="Roboto"/>
                  <a:cs typeface="Roboto"/>
                  <a:sym typeface="Roboto"/>
                </a:rPr>
                <a:t>Nutzung der Kiste als “Einkaufswagen”</a:t>
              </a:r>
              <a:endParaRPr sz="8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83" name="Google Shape;83;p15"/>
          <p:cNvSpPr/>
          <p:nvPr/>
        </p:nvSpPr>
        <p:spPr>
          <a:xfrm rot="1800047">
            <a:off x="4667643" y="1086434"/>
            <a:ext cx="2690936" cy="2690936"/>
          </a:xfrm>
          <a:prstGeom prst="blockArc">
            <a:avLst>
              <a:gd name="adj1" fmla="val 14414370"/>
              <a:gd name="adj2" fmla="val 18998613"/>
              <a:gd name="adj3" fmla="val 8907"/>
            </a:avLst>
          </a:prstGeom>
          <a:solidFill>
            <a:srgbClr val="085631"/>
          </a:solidFill>
          <a:ln>
            <a:noFill/>
          </a:ln>
          <a:effectLst>
            <a:outerShdw blurRad="71438" dist="9525" dir="54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5"/>
          <p:cNvSpPr/>
          <p:nvPr/>
        </p:nvSpPr>
        <p:spPr>
          <a:xfrm rot="-9000757" flipH="1">
            <a:off x="4673516" y="1084808"/>
            <a:ext cx="2690226" cy="2690226"/>
          </a:xfrm>
          <a:prstGeom prst="blockArc">
            <a:avLst>
              <a:gd name="adj1" fmla="val 20178804"/>
              <a:gd name="adj2" fmla="val 2623923"/>
              <a:gd name="adj3" fmla="val 8858"/>
            </a:avLst>
          </a:prstGeom>
          <a:solidFill>
            <a:srgbClr val="0E9453"/>
          </a:solidFill>
          <a:ln>
            <a:noFill/>
          </a:ln>
          <a:effectLst>
            <a:outerShdw blurRad="71438" dist="9525" dir="54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5"/>
          <p:cNvSpPr txBox="1"/>
          <p:nvPr/>
        </p:nvSpPr>
        <p:spPr>
          <a:xfrm>
            <a:off x="5293584" y="2056460"/>
            <a:ext cx="1443600" cy="80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200" b="1">
                <a:solidFill>
                  <a:srgbClr val="020202"/>
                </a:solidFill>
                <a:latin typeface="Roboto"/>
                <a:ea typeface="Roboto"/>
                <a:cs typeface="Roboto"/>
                <a:sym typeface="Roboto"/>
              </a:rPr>
              <a:t>Nutzungsablauf</a:t>
            </a:r>
            <a:endParaRPr sz="1200">
              <a:solidFill>
                <a:srgbClr val="020202"/>
              </a:solidFill>
            </a:endParaRPr>
          </a:p>
        </p:txBody>
      </p:sp>
      <p:sp>
        <p:nvSpPr>
          <p:cNvPr id="86" name="Google Shape;86;p15"/>
          <p:cNvSpPr/>
          <p:nvPr/>
        </p:nvSpPr>
        <p:spPr>
          <a:xfrm rot="-3781968">
            <a:off x="7004565" y="1857984"/>
            <a:ext cx="363191" cy="363191"/>
          </a:xfrm>
          <a:prstGeom prst="rtTriangle">
            <a:avLst/>
          </a:prstGeom>
          <a:solidFill>
            <a:srgbClr val="0856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5"/>
          <p:cNvSpPr/>
          <p:nvPr/>
        </p:nvSpPr>
        <p:spPr>
          <a:xfrm rot="-1800109" flipH="1">
            <a:off x="4662830" y="1082474"/>
            <a:ext cx="2696852" cy="2696852"/>
          </a:xfrm>
          <a:prstGeom prst="blockArc">
            <a:avLst>
              <a:gd name="adj1" fmla="val 14334136"/>
              <a:gd name="adj2" fmla="val 18854681"/>
              <a:gd name="adj3" fmla="val 8846"/>
            </a:avLst>
          </a:prstGeom>
          <a:solidFill>
            <a:srgbClr val="65F0AD"/>
          </a:solidFill>
          <a:ln>
            <a:noFill/>
          </a:ln>
          <a:effectLst>
            <a:outerShdw blurRad="71438" dist="9525" dir="54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5"/>
          <p:cNvSpPr/>
          <p:nvPr/>
        </p:nvSpPr>
        <p:spPr>
          <a:xfrm rot="9000757">
            <a:off x="4655232" y="1087633"/>
            <a:ext cx="2690226" cy="2690226"/>
          </a:xfrm>
          <a:prstGeom prst="blockArc">
            <a:avLst>
              <a:gd name="adj1" fmla="val 20184517"/>
              <a:gd name="adj2" fmla="val 3007258"/>
              <a:gd name="adj3" fmla="val 9336"/>
            </a:avLst>
          </a:prstGeom>
          <a:solidFill>
            <a:srgbClr val="0E9453"/>
          </a:solidFill>
          <a:ln w="9525" cap="flat" cmpd="sng">
            <a:solidFill>
              <a:srgbClr val="0E9453"/>
            </a:solidFill>
            <a:prstDash val="solid"/>
            <a:round/>
            <a:headEnd type="none" w="sm" len="sm"/>
            <a:tailEnd type="none" w="sm" len="sm"/>
          </a:ln>
          <a:effectLst>
            <a:outerShdw blurRad="71438" dist="9525" dir="54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5"/>
          <p:cNvSpPr/>
          <p:nvPr/>
        </p:nvSpPr>
        <p:spPr>
          <a:xfrm rot="-9000757" flipH="1">
            <a:off x="4655328" y="1089158"/>
            <a:ext cx="2690226" cy="2690226"/>
          </a:xfrm>
          <a:prstGeom prst="blockArc">
            <a:avLst>
              <a:gd name="adj1" fmla="val 15738599"/>
              <a:gd name="adj2" fmla="val 20008131"/>
              <a:gd name="adj3" fmla="val 9063"/>
            </a:avLst>
          </a:prstGeom>
          <a:solidFill>
            <a:srgbClr val="085631"/>
          </a:solidFill>
          <a:ln>
            <a:noFill/>
          </a:ln>
          <a:effectLst>
            <a:outerShdw blurRad="71438" dist="9525" dir="54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5"/>
          <p:cNvSpPr/>
          <p:nvPr/>
        </p:nvSpPr>
        <p:spPr>
          <a:xfrm rot="9240359">
            <a:off x="4661311" y="1857690"/>
            <a:ext cx="363469" cy="363469"/>
          </a:xfrm>
          <a:prstGeom prst="rtTriangle">
            <a:avLst/>
          </a:prstGeom>
          <a:solidFill>
            <a:srgbClr val="0E94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5"/>
          <p:cNvSpPr/>
          <p:nvPr/>
        </p:nvSpPr>
        <p:spPr>
          <a:xfrm rot="476150">
            <a:off x="6567758" y="3239200"/>
            <a:ext cx="362875" cy="362875"/>
          </a:xfrm>
          <a:prstGeom prst="rtTriangle">
            <a:avLst/>
          </a:prstGeom>
          <a:solidFill>
            <a:srgbClr val="0E94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5"/>
          <p:cNvSpPr/>
          <p:nvPr/>
        </p:nvSpPr>
        <p:spPr>
          <a:xfrm rot="4857950">
            <a:off x="5101523" y="3239151"/>
            <a:ext cx="363003" cy="363003"/>
          </a:xfrm>
          <a:prstGeom prst="rtTriangle">
            <a:avLst/>
          </a:prstGeom>
          <a:solidFill>
            <a:srgbClr val="0856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5"/>
          <p:cNvSpPr/>
          <p:nvPr/>
        </p:nvSpPr>
        <p:spPr>
          <a:xfrm rot="-8100000">
            <a:off x="5830515" y="1027393"/>
            <a:ext cx="363170" cy="363170"/>
          </a:xfrm>
          <a:prstGeom prst="rtTriangle">
            <a:avLst/>
          </a:prstGeom>
          <a:solidFill>
            <a:srgbClr val="65F0A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body" idx="1"/>
          </p:nvPr>
        </p:nvSpPr>
        <p:spPr>
          <a:xfrm>
            <a:off x="273875" y="11657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Oswald"/>
              <a:buChar char="-"/>
            </a:pPr>
            <a:r>
              <a:rPr lang="de" sz="1600">
                <a:latin typeface="Oswald"/>
                <a:ea typeface="Oswald"/>
                <a:cs typeface="Oswald"/>
                <a:sym typeface="Oswald"/>
              </a:rPr>
              <a:t>Einkaufskiste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sz="1600">
                <a:latin typeface="Oswald"/>
                <a:ea typeface="Oswald"/>
                <a:cs typeface="Oswald"/>
                <a:sym typeface="Oswald"/>
              </a:rPr>
              <a:t>→ indirekte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sz="1600">
                <a:latin typeface="Oswald"/>
                <a:ea typeface="Oswald"/>
                <a:cs typeface="Oswald"/>
                <a:sym typeface="Oswald"/>
              </a:rPr>
              <a:t> Mehrfachnutzung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sz="1600" i="1">
                <a:latin typeface="Oswald"/>
                <a:ea typeface="Oswald"/>
                <a:cs typeface="Oswald"/>
                <a:sym typeface="Oswald"/>
              </a:rPr>
              <a:t>→ Umsetzung während Pandemie</a:t>
            </a:r>
            <a:endParaRPr sz="1600" i="1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600" i="1">
                <a:latin typeface="Oswald"/>
                <a:ea typeface="Oswald"/>
                <a:cs typeface="Oswald"/>
                <a:sym typeface="Oswald"/>
              </a:rPr>
              <a:t>→ Einhaltung der Hygienestandards</a:t>
            </a:r>
            <a:r>
              <a:rPr lang="de" i="1"/>
              <a:t> </a:t>
            </a:r>
            <a:endParaRPr i="1"/>
          </a:p>
        </p:txBody>
      </p:sp>
      <p:sp>
        <p:nvSpPr>
          <p:cNvPr id="95" name="Google Shape;95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Oswald"/>
                <a:ea typeface="Oswald"/>
                <a:cs typeface="Oswald"/>
                <a:sym typeface="Oswald"/>
              </a:rPr>
              <a:t>Idee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dirty="0">
                <a:latin typeface="Oswald"/>
                <a:ea typeface="Oswald"/>
                <a:cs typeface="Oswald"/>
                <a:sym typeface="Oswald"/>
              </a:rPr>
              <a:t>Ziel</a:t>
            </a:r>
            <a:endParaRPr dirty="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1" name="Google Shape;101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Oswald"/>
              <a:buChar char="-"/>
            </a:pPr>
            <a:r>
              <a:rPr lang="de" sz="1600" dirty="0">
                <a:latin typeface="Oswald"/>
                <a:ea typeface="Oswald"/>
                <a:cs typeface="Oswald"/>
                <a:sym typeface="Oswald"/>
              </a:rPr>
              <a:t>Verpackungen reduzieren</a:t>
            </a:r>
            <a:endParaRPr sz="1600" dirty="0"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sz="1600" dirty="0">
                <a:latin typeface="Oswald"/>
                <a:ea typeface="Oswald"/>
                <a:cs typeface="Oswald"/>
                <a:sym typeface="Oswald"/>
              </a:rPr>
              <a:t>→ Umweltschutz</a:t>
            </a:r>
            <a:endParaRPr sz="1600" dirty="0">
              <a:latin typeface="Oswald"/>
              <a:ea typeface="Oswald"/>
              <a:cs typeface="Oswald"/>
              <a:sym typeface="Oswald"/>
            </a:endParaRPr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Font typeface="Oswald"/>
              <a:buChar char="-"/>
            </a:pPr>
            <a:r>
              <a:rPr lang="de" sz="1600" dirty="0">
                <a:latin typeface="Oswald"/>
                <a:ea typeface="Oswald"/>
                <a:cs typeface="Oswald"/>
                <a:sym typeface="Oswald"/>
              </a:rPr>
              <a:t>Komfort für Nutzer*innen erhöhen</a:t>
            </a:r>
            <a:endParaRPr sz="1600" dirty="0"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sz="1600" dirty="0">
                <a:latin typeface="Oswald"/>
                <a:ea typeface="Oswald"/>
                <a:cs typeface="Oswald"/>
                <a:sym typeface="Oswald"/>
              </a:rPr>
              <a:t>→ Mehrfachnutzung→ preiswert</a:t>
            </a:r>
            <a:endParaRPr sz="1600" dirty="0"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sz="1600" dirty="0">
                <a:latin typeface="Oswald"/>
                <a:ea typeface="Oswald"/>
                <a:cs typeface="Oswald"/>
                <a:sym typeface="Oswald"/>
              </a:rPr>
              <a:t>→ “Fächersortierung” → praktisch + zeitsparend + individuell</a:t>
            </a:r>
            <a:endParaRPr sz="1600" dirty="0"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600" dirty="0">
                <a:latin typeface="Oswald"/>
                <a:ea typeface="Oswald"/>
                <a:cs typeface="Oswald"/>
                <a:sym typeface="Oswald"/>
              </a:rPr>
              <a:t>→ ökologisch wertvoll → “gutes Gewissen”</a:t>
            </a:r>
            <a:endParaRPr sz="1600" dirty="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Oswald"/>
                <a:ea typeface="Oswald"/>
                <a:cs typeface="Oswald"/>
                <a:sym typeface="Oswald"/>
              </a:rPr>
              <a:t>Material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8" name="Google Shape;108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218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Oswald"/>
              <a:buChar char="-"/>
            </a:pPr>
            <a:r>
              <a:rPr lang="de" sz="1600" dirty="0">
                <a:latin typeface="Oswald"/>
                <a:ea typeface="Oswald"/>
                <a:cs typeface="Oswald"/>
                <a:sym typeface="Oswald"/>
              </a:rPr>
              <a:t>Plastik aus Pilz </a:t>
            </a:r>
            <a:endParaRPr sz="1600" dirty="0"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sz="1600" dirty="0">
                <a:latin typeface="Oswald"/>
                <a:ea typeface="Oswald"/>
                <a:cs typeface="Oswald"/>
                <a:sym typeface="Oswald"/>
              </a:rPr>
              <a:t>→ z.B. </a:t>
            </a:r>
            <a:r>
              <a:rPr lang="de" sz="1600" dirty="0" err="1">
                <a:latin typeface="Oswald"/>
                <a:ea typeface="Oswald"/>
                <a:cs typeface="Oswald"/>
                <a:sym typeface="Oswald"/>
              </a:rPr>
              <a:t>Ecocradle</a:t>
            </a:r>
            <a:r>
              <a:rPr lang="de" sz="1600" dirty="0"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de" sz="1400" dirty="0">
                <a:latin typeface="Oswald"/>
                <a:ea typeface="Oswald"/>
                <a:cs typeface="Oswald"/>
                <a:sym typeface="Oswald"/>
              </a:rPr>
              <a:t>(</a:t>
            </a:r>
            <a:r>
              <a:rPr lang="de" sz="1400" u="sng" dirty="0">
                <a:solidFill>
                  <a:schemeClr val="accent5"/>
                </a:solidFill>
                <a:latin typeface="Oswald"/>
                <a:ea typeface="Oswald"/>
                <a:cs typeface="Oswald"/>
                <a:sym typeface="Oswal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https://www.trnd.com/de/toptrnd/bio-verpackung-ecocradle</a:t>
            </a:r>
            <a:r>
              <a:rPr lang="de" sz="1400" dirty="0">
                <a:latin typeface="Oswald"/>
                <a:ea typeface="Oswald"/>
                <a:cs typeface="Oswald"/>
                <a:sym typeface="Oswald"/>
              </a:rPr>
              <a:t>)</a:t>
            </a:r>
            <a:endParaRPr sz="1400" dirty="0">
              <a:latin typeface="Oswald"/>
              <a:ea typeface="Oswald"/>
              <a:cs typeface="Oswald"/>
              <a:sym typeface="Oswald"/>
            </a:endParaRPr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Font typeface="Oswald"/>
              <a:buAutoNum type="arabicParenR"/>
            </a:pPr>
            <a:r>
              <a:rPr lang="de" sz="1600" dirty="0">
                <a:latin typeface="Oswald"/>
                <a:ea typeface="Oswald"/>
                <a:cs typeface="Oswald"/>
                <a:sym typeface="Oswald"/>
              </a:rPr>
              <a:t>wiederverwertbar</a:t>
            </a:r>
            <a:endParaRPr sz="1600" dirty="0">
              <a:latin typeface="Oswald"/>
              <a:ea typeface="Oswald"/>
              <a:cs typeface="Oswald"/>
              <a:sym typeface="Oswal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Oswald"/>
              <a:buAutoNum type="arabicParenR"/>
            </a:pPr>
            <a:r>
              <a:rPr lang="de" sz="1600" dirty="0">
                <a:latin typeface="Oswald"/>
                <a:ea typeface="Oswald"/>
                <a:cs typeface="Oswald"/>
                <a:sym typeface="Oswald"/>
              </a:rPr>
              <a:t>stabil</a:t>
            </a:r>
            <a:endParaRPr sz="1600" dirty="0">
              <a:latin typeface="Oswald"/>
              <a:ea typeface="Oswald"/>
              <a:cs typeface="Oswald"/>
              <a:sym typeface="Oswal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Oswald"/>
              <a:buAutoNum type="arabicParenR"/>
            </a:pPr>
            <a:r>
              <a:rPr lang="de" sz="1600" dirty="0">
                <a:latin typeface="Oswald"/>
                <a:ea typeface="Oswald"/>
                <a:cs typeface="Oswald"/>
                <a:sym typeface="Oswald"/>
              </a:rPr>
              <a:t>recycelbar</a:t>
            </a:r>
            <a:endParaRPr sz="1600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600" dirty="0"/>
          </a:p>
        </p:txBody>
      </p:sp>
      <p:pic>
        <p:nvPicPr>
          <p:cNvPr id="109" name="Google Shape;10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37925" y="1640675"/>
            <a:ext cx="3466525" cy="194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Oswald"/>
                <a:ea typeface="Oswald"/>
                <a:cs typeface="Oswald"/>
                <a:sym typeface="Oswald"/>
              </a:rPr>
              <a:t>Beschichtung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15" name="Google Shape;11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Oswald"/>
              <a:buChar char="-"/>
            </a:pPr>
            <a:r>
              <a:rPr lang="de" sz="1600">
                <a:latin typeface="Oswald"/>
                <a:ea typeface="Oswald"/>
                <a:cs typeface="Oswald"/>
                <a:sym typeface="Oswald"/>
              </a:rPr>
              <a:t>antimikrobielle Beschichtung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sz="1600">
                <a:latin typeface="Oswald"/>
                <a:ea typeface="Oswald"/>
                <a:cs typeface="Oswald"/>
                <a:sym typeface="Oswald"/>
              </a:rPr>
              <a:t>→ z.B Dyphox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sz="1400">
                <a:latin typeface="Oswald"/>
                <a:ea typeface="Oswald"/>
                <a:cs typeface="Oswald"/>
                <a:sym typeface="Oswald"/>
              </a:rPr>
              <a:t>(</a:t>
            </a:r>
            <a:r>
              <a:rPr lang="de" sz="1400" u="sng">
                <a:solidFill>
                  <a:schemeClr val="hlink"/>
                </a:solidFill>
                <a:latin typeface="Oswald"/>
                <a:ea typeface="Oswald"/>
                <a:cs typeface="Oswald"/>
                <a:sym typeface="Oswald"/>
                <a:hlinkClick r:id="rId3"/>
              </a:rPr>
              <a:t>https://www.ihre-ideenfabrik.de/antimikrobielle-oberflaechenbeschichtung/supermaerkte-und-einzelhandel/</a:t>
            </a:r>
            <a:r>
              <a:rPr lang="de" sz="1400">
                <a:latin typeface="Oswald"/>
                <a:ea typeface="Oswald"/>
                <a:cs typeface="Oswald"/>
                <a:sym typeface="Oswald"/>
              </a:rPr>
              <a:t> )</a:t>
            </a:r>
            <a:endParaRPr sz="1400">
              <a:latin typeface="Oswald"/>
              <a:ea typeface="Oswald"/>
              <a:cs typeface="Oswald"/>
              <a:sym typeface="Oswald"/>
            </a:endParaRPr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Font typeface="Oswald"/>
              <a:buAutoNum type="arabicParenR"/>
            </a:pPr>
            <a:r>
              <a:rPr lang="de" sz="1600">
                <a:latin typeface="Oswald"/>
                <a:ea typeface="Oswald"/>
                <a:cs typeface="Oswald"/>
                <a:sym typeface="Oswald"/>
              </a:rPr>
              <a:t>Lebensmittelunbedenklichkeit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Oswald"/>
              <a:buAutoNum type="arabicParenR"/>
            </a:pPr>
            <a:r>
              <a:rPr lang="de" sz="1600">
                <a:latin typeface="Oswald"/>
                <a:ea typeface="Oswald"/>
                <a:cs typeface="Oswald"/>
                <a:sym typeface="Oswald"/>
              </a:rPr>
              <a:t>desinfizierend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Oswald"/>
              <a:buAutoNum type="arabicParenR"/>
            </a:pPr>
            <a:r>
              <a:rPr lang="de" sz="1600">
                <a:latin typeface="Oswald"/>
                <a:ea typeface="Oswald"/>
                <a:cs typeface="Oswald"/>
                <a:sym typeface="Oswald"/>
              </a:rPr>
              <a:t>haltbar (ca. 12 Monate)</a:t>
            </a:r>
            <a:endParaRPr sz="16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6350" y="1290625"/>
            <a:ext cx="6391275" cy="256222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Oswald"/>
                <a:ea typeface="Oswald"/>
                <a:cs typeface="Oswald"/>
                <a:sym typeface="Oswald"/>
              </a:rPr>
              <a:t>Umsetzung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Oswald"/>
                <a:ea typeface="Oswald"/>
                <a:cs typeface="Oswald"/>
                <a:sym typeface="Oswald"/>
              </a:rPr>
              <a:t>Umsetzung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27" name="Google Shape;12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231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8453" algn="l" rtl="0">
              <a:spcBef>
                <a:spcPts val="0"/>
              </a:spcBef>
              <a:spcAft>
                <a:spcPts val="0"/>
              </a:spcAft>
              <a:buSzPct val="100000"/>
              <a:buFont typeface="Oswald"/>
              <a:buChar char="-"/>
            </a:pPr>
            <a:r>
              <a:rPr lang="de" sz="1700">
                <a:latin typeface="Oswald"/>
                <a:ea typeface="Oswald"/>
                <a:cs typeface="Oswald"/>
                <a:sym typeface="Oswald"/>
              </a:rPr>
              <a:t>beispielhaftes 3D Modell</a:t>
            </a:r>
            <a:endParaRPr sz="170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sz="1700">
                <a:latin typeface="Oswald"/>
                <a:ea typeface="Oswald"/>
                <a:cs typeface="Oswald"/>
                <a:sym typeface="Oswald"/>
              </a:rPr>
              <a:t>Zwei Wege für Betrachtung des interaktiven Modells; </a:t>
            </a:r>
            <a:endParaRPr sz="1700">
              <a:latin typeface="Oswald"/>
              <a:ea typeface="Oswald"/>
              <a:cs typeface="Oswald"/>
              <a:sym typeface="Oswald"/>
            </a:endParaRPr>
          </a:p>
          <a:p>
            <a:pPr marL="457200" lvl="0" indent="-328453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Oswald"/>
              <a:buAutoNum type="arabicParenR"/>
            </a:pPr>
            <a:r>
              <a:rPr lang="de" sz="1700">
                <a:latin typeface="Oswald"/>
                <a:ea typeface="Oswald"/>
                <a:cs typeface="Oswald"/>
                <a:sym typeface="Oswald"/>
              </a:rPr>
              <a:t>Link auf der nächsten Folie</a:t>
            </a:r>
            <a:endParaRPr sz="1700">
              <a:latin typeface="Oswald"/>
              <a:ea typeface="Oswald"/>
              <a:cs typeface="Oswald"/>
              <a:sym typeface="Oswald"/>
            </a:endParaRPr>
          </a:p>
          <a:p>
            <a:pPr marL="457200" lvl="0" indent="-328453" algn="l" rtl="0">
              <a:spcBef>
                <a:spcPts val="0"/>
              </a:spcBef>
              <a:spcAft>
                <a:spcPts val="0"/>
              </a:spcAft>
              <a:buSzPct val="100000"/>
              <a:buFont typeface="Oswald"/>
              <a:buAutoNum type="arabicParenR"/>
            </a:pPr>
            <a:r>
              <a:rPr lang="de" sz="1700">
                <a:latin typeface="Oswald"/>
                <a:ea typeface="Oswald"/>
                <a:cs typeface="Oswald"/>
                <a:sym typeface="Oswald"/>
              </a:rPr>
              <a:t>Website auf der übernächsten Folie und Text selbst kopieren</a:t>
            </a:r>
            <a:endParaRPr sz="170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7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7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28" name="Google Shape;12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94874" y="1570274"/>
            <a:ext cx="3897601" cy="228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>
                <a:latin typeface="Oswald"/>
                <a:ea typeface="Oswald"/>
                <a:cs typeface="Oswald"/>
                <a:sym typeface="Oswald"/>
              </a:rPr>
              <a:t>Link zur Website 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34" name="Google Shape;134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u="sng" dirty="0">
                <a:solidFill>
                  <a:schemeClr val="hlink"/>
                </a:solidFill>
                <a:latin typeface="Oswald"/>
                <a:ea typeface="Oswald"/>
                <a:cs typeface="Oswald"/>
                <a:sym typeface="Oswald"/>
                <a:hlinkClick r:id="rId3"/>
              </a:rPr>
              <a:t>https://www.matheretter.de/geoservant/de?draw=Korb%3A%0Aquader(-3%7C-2%7C1%207%7C0.2%7C2.5)%0Aquader(-3%7C-1.8%7C1%200.2%7C4.8%7C2.5)%0Aquader(-2.8%7C2.8%7C1%206.8%7C0.2%7C2.5)%0Aquader(3.8%7C-1.8%7C1%200.2%7C4.6%7C2.5)%0Aquader(-2.8%7C-1.8%7C1%206.6%7C4.6%7C0.2)%0A%0AGriffe%3A%0Aquader(4%7C0%7C1.75%200.1%7C1%7C0.5)%0Aquader(-3.1%7C0%7C1.75%200.1%7C1%7C0.5)%0A%0AF%C3%A4cherGro%C3%9F%0Aquader(-0.8%7C-1.8%7C1.2%200.1%7C4.6%7C2.2)%0Aquader(1.6%7C-1.8%7C1.2%200.1%7C4.6%7C2.2)%0A%0ASt%C3%A4behinten%3A%0Aquader(-0.7%7C-1.8%7C1.2%200.06%7C0.06%7C2.25)%0Aquader(-0.9%7C-1.8%7C1.2%200.06%7C0.06%7C2.25)%0Aquader(1.5%7C-1.8%7C1.2%200.06%7C0.06%7C2.25)%0Aquader(1.7%7C-1.8%7C1.2%200.06%7C0.06%7C2.25)%0A%0ASt%C3%A4bevorne%3A%0Aquader(-0.7%7C2.7%7C1.2%200.06%7C0.1%7C2.25)%0Aquader(-0.9%7C2.7%7C1.2%200.06%7C0.1%7C2.25)%0Aquader(1.5%7C2.7%7C1.2%200.06%7C0.1%7C2.25)%0Aquader(1.7%7C2.7%7C1.2%200.06%7C0.1%7C2.25)%0A%0AFachwaagerecht%0Aquader(1.76%7C-1.8%7C2.0%202.04%7C4.6%7C0.2)%0Aquader(1.76%7C-1.8%7C1.9%200.06%7C4.6%7C0.1)%0A%0AFachsenkrecht%0Aquader(-2.8%7C-0.2%7C1.2%202%7C0.2%7C2.3)%0A%0AFachsenkrechtBl%C3%B6cke%0Aquader(-2.8%7C-0.26%7C1.2%200.06%7C0.06%7C2.3)%0Aquader(-2.8%7C0%7C1.2%200.06%7C0.06%7C2.3)%0Aquader(-0.86%7C-0.26%7C1.2%200.06%7C0.06%7C2.3)%0Aquader(-0.86%7C0.04%7C1.2%200.06%7C0.06%7C2.3)</a:t>
            </a:r>
            <a:endParaRPr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{C9A84196-1968-6E45-BFFE-BD3671F08FED}tf10001120</Template>
  <TotalTime>0</TotalTime>
  <Words>571</Words>
  <Application>Microsoft Office PowerPoint</Application>
  <PresentationFormat>Bildschirmpräsentation (16:9)</PresentationFormat>
  <Paragraphs>106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Roboto</vt:lpstr>
      <vt:lpstr>Oswald</vt:lpstr>
      <vt:lpstr>Simple Light</vt:lpstr>
      <vt:lpstr>Pilzkiste XP</vt:lpstr>
      <vt:lpstr>Idee</vt:lpstr>
      <vt:lpstr>Idee</vt:lpstr>
      <vt:lpstr>Ziel</vt:lpstr>
      <vt:lpstr>Material</vt:lpstr>
      <vt:lpstr>Beschichtung</vt:lpstr>
      <vt:lpstr>Umsetzung</vt:lpstr>
      <vt:lpstr>Umsetzung</vt:lpstr>
      <vt:lpstr>Link zur Website </vt:lpstr>
      <vt:lpstr>Umsetzung auf der Website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Pilzkiste XP</dc:title>
  <dc:creator>Rosi</dc:creator>
  <cp:lastModifiedBy>Rosi Stolz</cp:lastModifiedBy>
  <cp:revision>2</cp:revision>
  <dcterms:modified xsi:type="dcterms:W3CDTF">2021-05-06T08:34:39Z</dcterms:modified>
</cp:coreProperties>
</file>