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8"/>
  </p:notesMasterIdLst>
  <p:sldIdLst>
    <p:sldId id="256" r:id="rId2"/>
    <p:sldId id="259" r:id="rId3"/>
    <p:sldId id="257" r:id="rId4"/>
    <p:sldId id="258" r:id="rId5"/>
    <p:sldId id="260" r:id="rId6"/>
    <p:sldId id="261"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85BC9F-70DF-B000-BE00-3260F87ADAD7}" v="375" dt="2021-04-09T10:37:23.400"/>
    <p1510:client id="{61E19531-571E-4A15-9619-2B0C07BDBA7F}" v="55" dt="2021-04-08T15:04:03.833"/>
    <p1510:client id="{85B52EF4-6476-EF8C-B49F-BB2DA77E5438}" v="734" dt="2021-04-08T14:22:59.554"/>
    <p1510:client id="{8D3B54BA-5086-40F2-EA14-7720867B410E}" v="5" dt="2021-04-08T15:05:10.535"/>
    <p1510:client id="{95EF7935-36A3-AEB9-E05A-A2E5F4ACD73F}" v="759" dt="2021-04-09T12:13:24.009"/>
    <p1510:client id="{DF8DBC9F-30DA-B000-BE00-3AC311A75E99}" v="252" dt="2021-04-09T13:02:26.8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04" d="100"/>
          <a:sy n="104" d="100"/>
        </p:scale>
        <p:origin x="21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DC685A-8F99-46A1-8A29-5D67CD9F2E68}" type="datetimeFigureOut">
              <a:rPr lang="de-DE"/>
              <a:t>14.04.2021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0817D6-848F-4549-AEE6-20B100B17984}" type="slidenum">
              <a:rPr lang="de-DE"/>
              <a:t>‹Nr.›</a:t>
            </a:fld>
            <a:endParaRPr lang="de-DE"/>
          </a:p>
        </p:txBody>
      </p:sp>
    </p:spTree>
    <p:extLst>
      <p:ext uri="{BB962C8B-B14F-4D97-AF65-F5344CB8AC3E}">
        <p14:creationId xmlns:p14="http://schemas.microsoft.com/office/powerpoint/2010/main" val="761362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cs typeface="Calibri"/>
              </a:rPr>
              <a:t>%</a:t>
            </a:r>
          </a:p>
        </p:txBody>
      </p:sp>
      <p:sp>
        <p:nvSpPr>
          <p:cNvPr id="4" name="Foliennummernplatzhalter 3"/>
          <p:cNvSpPr>
            <a:spLocks noGrp="1"/>
          </p:cNvSpPr>
          <p:nvPr>
            <p:ph type="sldNum" sz="quarter" idx="5"/>
          </p:nvPr>
        </p:nvSpPr>
        <p:spPr/>
        <p:txBody>
          <a:bodyPr/>
          <a:lstStyle/>
          <a:p>
            <a:fld id="{AC0817D6-848F-4549-AEE6-20B100B17984}" type="slidenum">
              <a:rPr lang="de-DE"/>
              <a:t>1</a:t>
            </a:fld>
            <a:endParaRPr lang="de-DE"/>
          </a:p>
        </p:txBody>
      </p:sp>
    </p:spTree>
    <p:extLst>
      <p:ext uri="{BB962C8B-B14F-4D97-AF65-F5344CB8AC3E}">
        <p14:creationId xmlns:p14="http://schemas.microsoft.com/office/powerpoint/2010/main" val="635830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4/14/2021</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3481882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4/14/2021</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3894245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4/14/2021</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1771148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4/14/2021</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257979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4/14/2021</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1145983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4/14/2021</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2963955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4/14/2021</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12796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4/14/2021</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2918585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4/14/2021</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3122141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4/14/2021</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6173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4/14/2021</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45496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4/14/2021</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308105258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0" r:id="rId6"/>
    <p:sldLayoutId id="2147483676" r:id="rId7"/>
    <p:sldLayoutId id="2147483677" r:id="rId8"/>
    <p:sldLayoutId id="2147483678" r:id="rId9"/>
    <p:sldLayoutId id="2147483679" r:id="rId10"/>
    <p:sldLayoutId id="2147483681"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5">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7">
            <a:extLst>
              <a:ext uri="{FF2B5EF4-FFF2-40B4-BE49-F238E27FC236}">
                <a16:creationId xmlns:a16="http://schemas.microsoft.com/office/drawing/2014/main" id="{F3FB9C52-D876-47C4-B9DC-9A7EEEA20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7" y="0"/>
            <a:ext cx="753770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ctrTitle"/>
          </p:nvPr>
        </p:nvSpPr>
        <p:spPr>
          <a:xfrm>
            <a:off x="5245020" y="640080"/>
            <a:ext cx="6393259" cy="5569164"/>
          </a:xfrm>
        </p:spPr>
        <p:txBody>
          <a:bodyPr anchor="ctr">
            <a:normAutofit/>
          </a:bodyPr>
          <a:lstStyle/>
          <a:p>
            <a:pPr algn="l"/>
            <a:r>
              <a:rPr lang="de-DE">
                <a:solidFill>
                  <a:schemeClr val="bg1"/>
                </a:solidFill>
              </a:rPr>
              <a:t>AUSGepackt wettbewerb</a:t>
            </a:r>
          </a:p>
        </p:txBody>
      </p:sp>
      <p:sp>
        <p:nvSpPr>
          <p:cNvPr id="3" name="Untertitel 2"/>
          <p:cNvSpPr>
            <a:spLocks noGrp="1"/>
          </p:cNvSpPr>
          <p:nvPr>
            <p:ph type="subTitle" idx="1"/>
          </p:nvPr>
        </p:nvSpPr>
        <p:spPr>
          <a:xfrm>
            <a:off x="960121" y="436879"/>
            <a:ext cx="3199216" cy="5569165"/>
          </a:xfrm>
        </p:spPr>
        <p:txBody>
          <a:bodyPr anchor="ctr">
            <a:normAutofit/>
          </a:bodyPr>
          <a:lstStyle/>
          <a:p>
            <a:pPr algn="l"/>
            <a:r>
              <a:rPr lang="de-DE">
                <a:solidFill>
                  <a:schemeClr val="tx1"/>
                </a:solidFill>
              </a:rPr>
              <a:t>Ideen zur Einsparung von Müll in der Schule</a:t>
            </a:r>
          </a:p>
        </p:txBody>
      </p:sp>
    </p:spTree>
    <p:extLst>
      <p:ext uri="{BB962C8B-B14F-4D97-AF65-F5344CB8AC3E}">
        <p14:creationId xmlns:p14="http://schemas.microsoft.com/office/powerpoint/2010/main" val="1577499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24B2BA3-15DF-4721-B6E5-4954886CF11E}"/>
              </a:ext>
            </a:extLst>
          </p:cNvPr>
          <p:cNvSpPr>
            <a:spLocks noGrp="1"/>
          </p:cNvSpPr>
          <p:nvPr>
            <p:ph type="title"/>
          </p:nvPr>
        </p:nvSpPr>
        <p:spPr>
          <a:xfrm>
            <a:off x="960120" y="643467"/>
            <a:ext cx="3212593" cy="5571066"/>
          </a:xfrm>
        </p:spPr>
        <p:txBody>
          <a:bodyPr>
            <a:normAutofit/>
          </a:bodyPr>
          <a:lstStyle/>
          <a:p>
            <a:r>
              <a:rPr lang="de-DE" sz="6100"/>
              <a:t>Jetziger stand in den schulen</a:t>
            </a:r>
          </a:p>
        </p:txBody>
      </p:sp>
      <p:sp>
        <p:nvSpPr>
          <p:cNvPr id="3" name="Inhaltsplatzhalter 2">
            <a:extLst>
              <a:ext uri="{FF2B5EF4-FFF2-40B4-BE49-F238E27FC236}">
                <a16:creationId xmlns:a16="http://schemas.microsoft.com/office/drawing/2014/main" id="{32087044-1F49-469B-BB12-7CED5132D433}"/>
              </a:ext>
            </a:extLst>
          </p:cNvPr>
          <p:cNvSpPr>
            <a:spLocks noGrp="1"/>
          </p:cNvSpPr>
          <p:nvPr>
            <p:ph idx="1"/>
          </p:nvPr>
        </p:nvSpPr>
        <p:spPr>
          <a:xfrm>
            <a:off x="5302336" y="643467"/>
            <a:ext cx="5926496" cy="5571066"/>
          </a:xfrm>
        </p:spPr>
        <p:txBody>
          <a:bodyPr vert="horz" lIns="91440" tIns="45720" rIns="91440" bIns="45720" rtlCol="0" anchor="ctr">
            <a:normAutofit/>
          </a:bodyPr>
          <a:lstStyle/>
          <a:p>
            <a:pPr marL="457200" indent="-457200">
              <a:lnSpc>
                <a:spcPct val="91000"/>
              </a:lnSpc>
              <a:buChar char="•"/>
            </a:pPr>
            <a:r>
              <a:rPr lang="de-DE" dirty="0"/>
              <a:t>Es werden kleine, einzeln verpackte Süßigkeiten etc. verkauft</a:t>
            </a:r>
            <a:endParaRPr lang="de-DE"/>
          </a:p>
          <a:p>
            <a:pPr marL="457200" indent="-457200">
              <a:lnSpc>
                <a:spcPct val="91000"/>
              </a:lnSpc>
              <a:buChar char="•"/>
            </a:pPr>
            <a:r>
              <a:rPr lang="de-DE" dirty="0"/>
              <a:t>Es gibt fast nur Papiertücher und diese werden von den Lernenden häufig verschwendet</a:t>
            </a:r>
            <a:endParaRPr lang="de-DE"/>
          </a:p>
          <a:p>
            <a:pPr marL="457200" indent="-457200">
              <a:lnSpc>
                <a:spcPct val="91000"/>
              </a:lnSpc>
              <a:buChar char="•"/>
            </a:pPr>
            <a:r>
              <a:rPr lang="de-DE" dirty="0"/>
              <a:t>An Schulen, wo es feste Lunchpakete o.Ä. gibt, wird oft viel weggeschmissen, da zu viel reingetan wird</a:t>
            </a:r>
            <a:endParaRPr lang="de-DE"/>
          </a:p>
          <a:p>
            <a:pPr marL="457200" indent="-457200">
              <a:lnSpc>
                <a:spcPct val="91000"/>
              </a:lnSpc>
              <a:buChar char="•"/>
            </a:pPr>
            <a:r>
              <a:rPr lang="de-DE" dirty="0"/>
              <a:t>Das meiste Lernmaterial besteht immer noch aus Papier, welches spätestens am Ende des Jahres weggeschmissen wird</a:t>
            </a:r>
            <a:endParaRPr lang="de-DE"/>
          </a:p>
        </p:txBody>
      </p:sp>
    </p:spTree>
    <p:extLst>
      <p:ext uri="{BB962C8B-B14F-4D97-AF65-F5344CB8AC3E}">
        <p14:creationId xmlns:p14="http://schemas.microsoft.com/office/powerpoint/2010/main" val="333968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FD6C340-AFA8-406C-A431-EF181A72E513}"/>
              </a:ext>
            </a:extLst>
          </p:cNvPr>
          <p:cNvSpPr>
            <a:spLocks noGrp="1"/>
          </p:cNvSpPr>
          <p:nvPr>
            <p:ph type="title"/>
          </p:nvPr>
        </p:nvSpPr>
        <p:spPr>
          <a:xfrm>
            <a:off x="960120" y="317814"/>
            <a:ext cx="10268712" cy="1700784"/>
          </a:xfrm>
        </p:spPr>
        <p:txBody>
          <a:bodyPr>
            <a:normAutofit/>
          </a:bodyPr>
          <a:lstStyle/>
          <a:p>
            <a:r>
              <a:rPr lang="de-DE" sz="5600"/>
              <a:t>Idee 1: Einsparungen beim essen</a:t>
            </a:r>
          </a:p>
        </p:txBody>
      </p:sp>
      <p:sp>
        <p:nvSpPr>
          <p:cNvPr id="11" name="Rectangle 10">
            <a:extLst>
              <a:ext uri="{FF2B5EF4-FFF2-40B4-BE49-F238E27FC236}">
                <a16:creationId xmlns:a16="http://schemas.microsoft.com/office/drawing/2014/main" id="{27248369-464E-49D1-91FC-BC34A50A6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64989"/>
            <a:ext cx="7819644" cy="39521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nhaltsplatzhalter 2">
            <a:extLst>
              <a:ext uri="{FF2B5EF4-FFF2-40B4-BE49-F238E27FC236}">
                <a16:creationId xmlns:a16="http://schemas.microsoft.com/office/drawing/2014/main" id="{D891F996-50E9-4B03-9FAA-94F35F262E88}"/>
              </a:ext>
            </a:extLst>
          </p:cNvPr>
          <p:cNvSpPr>
            <a:spLocks noGrp="1"/>
          </p:cNvSpPr>
          <p:nvPr>
            <p:ph idx="1"/>
          </p:nvPr>
        </p:nvSpPr>
        <p:spPr>
          <a:xfrm>
            <a:off x="960120" y="2587625"/>
            <a:ext cx="6214533" cy="3317875"/>
          </a:xfrm>
        </p:spPr>
        <p:txBody>
          <a:bodyPr vert="horz" lIns="91440" tIns="45720" rIns="91440" bIns="45720" rtlCol="0" anchor="ctr">
            <a:normAutofit/>
          </a:bodyPr>
          <a:lstStyle/>
          <a:p>
            <a:pPr marL="457200" indent="-457200">
              <a:lnSpc>
                <a:spcPct val="91000"/>
              </a:lnSpc>
              <a:buChar char="•"/>
            </a:pPr>
            <a:r>
              <a:rPr lang="de-DE" sz="2200" dirty="0"/>
              <a:t>Keine kleinen, einzeln verpackten Süßigkeiten in den Mensen mehr</a:t>
            </a:r>
          </a:p>
          <a:p>
            <a:pPr marL="457200" indent="-457200">
              <a:lnSpc>
                <a:spcPct val="91000"/>
              </a:lnSpc>
              <a:buChar char="•"/>
            </a:pPr>
            <a:r>
              <a:rPr lang="de-DE" sz="2200" dirty="0"/>
              <a:t>Unter der Voraussetzung, dass der erste Punkt eingehalten wird, könnte es Vergünstigungen geben, wenn man seine eigene Dose für das Essen mitbringt</a:t>
            </a:r>
          </a:p>
          <a:p>
            <a:pPr marL="457200" indent="-457200">
              <a:lnSpc>
                <a:spcPct val="91000"/>
              </a:lnSpc>
              <a:buChar char="•"/>
            </a:pPr>
            <a:r>
              <a:rPr lang="de-DE" sz="2200" dirty="0"/>
              <a:t>Statt Einweg-Plastikflaschen könnte man Glasflaschen anbieten</a:t>
            </a:r>
          </a:p>
          <a:p>
            <a:pPr marL="457200" indent="-457200">
              <a:lnSpc>
                <a:spcPct val="91000"/>
              </a:lnSpc>
              <a:buChar char="•"/>
            </a:pPr>
            <a:endParaRPr lang="de-DE" sz="2200"/>
          </a:p>
        </p:txBody>
      </p:sp>
      <p:pic>
        <p:nvPicPr>
          <p:cNvPr id="4" name="Grafik 4">
            <a:extLst>
              <a:ext uri="{FF2B5EF4-FFF2-40B4-BE49-F238E27FC236}">
                <a16:creationId xmlns:a16="http://schemas.microsoft.com/office/drawing/2014/main" id="{E43D1C71-C277-4E26-962F-9794CF8E30C4}"/>
              </a:ext>
            </a:extLst>
          </p:cNvPr>
          <p:cNvPicPr>
            <a:picLocks noChangeAspect="1"/>
          </p:cNvPicPr>
          <p:nvPr/>
        </p:nvPicPr>
        <p:blipFill>
          <a:blip r:embed="rId2"/>
          <a:stretch>
            <a:fillRect/>
          </a:stretch>
        </p:blipFill>
        <p:spPr>
          <a:xfrm>
            <a:off x="8444334" y="2264988"/>
            <a:ext cx="2964141" cy="3952189"/>
          </a:xfrm>
          <a:prstGeom prst="rect">
            <a:avLst/>
          </a:prstGeom>
        </p:spPr>
      </p:pic>
    </p:spTree>
    <p:extLst>
      <p:ext uri="{BB962C8B-B14F-4D97-AF65-F5344CB8AC3E}">
        <p14:creationId xmlns:p14="http://schemas.microsoft.com/office/powerpoint/2010/main" val="302926057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9047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B54865-0417-4422-B63B-3E74C04CD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4432"/>
            <a:ext cx="6255757" cy="206085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E0A0DF2-68D7-4F2F-9DD2-5F37CB15BA90}"/>
              </a:ext>
            </a:extLst>
          </p:cNvPr>
          <p:cNvSpPr>
            <a:spLocks noGrp="1"/>
          </p:cNvSpPr>
          <p:nvPr>
            <p:ph type="title"/>
          </p:nvPr>
        </p:nvSpPr>
        <p:spPr>
          <a:xfrm>
            <a:off x="960120" y="990599"/>
            <a:ext cx="4857751" cy="1563989"/>
          </a:xfrm>
        </p:spPr>
        <p:txBody>
          <a:bodyPr>
            <a:normAutofit/>
          </a:bodyPr>
          <a:lstStyle/>
          <a:p>
            <a:r>
              <a:rPr lang="de-DE" sz="3600"/>
              <a:t>Idee 2: einsparungen im klassenzimmer</a:t>
            </a:r>
          </a:p>
        </p:txBody>
      </p:sp>
      <p:pic>
        <p:nvPicPr>
          <p:cNvPr id="4" name="Grafik 4" descr="Ein Bild, das angefügt enthält.&#10;&#10;Beschreibung automatisch generiert.">
            <a:extLst>
              <a:ext uri="{FF2B5EF4-FFF2-40B4-BE49-F238E27FC236}">
                <a16:creationId xmlns:a16="http://schemas.microsoft.com/office/drawing/2014/main" id="{3E23228B-EB22-4E0F-9F02-94E73A6CD40A}"/>
              </a:ext>
            </a:extLst>
          </p:cNvPr>
          <p:cNvPicPr>
            <a:picLocks noChangeAspect="1"/>
          </p:cNvPicPr>
          <p:nvPr/>
        </p:nvPicPr>
        <p:blipFill>
          <a:blip r:embed="rId2"/>
          <a:stretch>
            <a:fillRect/>
          </a:stretch>
        </p:blipFill>
        <p:spPr>
          <a:xfrm>
            <a:off x="8266807" y="664433"/>
            <a:ext cx="1769376" cy="2359168"/>
          </a:xfrm>
          <a:prstGeom prst="rect">
            <a:avLst/>
          </a:prstGeom>
        </p:spPr>
      </p:pic>
      <p:sp>
        <p:nvSpPr>
          <p:cNvPr id="3" name="Inhaltsplatzhalter 2">
            <a:extLst>
              <a:ext uri="{FF2B5EF4-FFF2-40B4-BE49-F238E27FC236}">
                <a16:creationId xmlns:a16="http://schemas.microsoft.com/office/drawing/2014/main" id="{B3CF158F-DD75-4572-A295-C2DEC91EBAC9}"/>
              </a:ext>
            </a:extLst>
          </p:cNvPr>
          <p:cNvSpPr>
            <a:spLocks noGrp="1"/>
          </p:cNvSpPr>
          <p:nvPr>
            <p:ph idx="1"/>
          </p:nvPr>
        </p:nvSpPr>
        <p:spPr>
          <a:xfrm>
            <a:off x="960120" y="3071909"/>
            <a:ext cx="4924426" cy="2795492"/>
          </a:xfrm>
        </p:spPr>
        <p:txBody>
          <a:bodyPr vert="horz" lIns="91440" tIns="45720" rIns="91440" bIns="45720" rtlCol="0">
            <a:normAutofit/>
          </a:bodyPr>
          <a:lstStyle/>
          <a:p>
            <a:pPr marL="457200" indent="-457200">
              <a:lnSpc>
                <a:spcPct val="91000"/>
              </a:lnSpc>
              <a:buChar char="•"/>
            </a:pPr>
            <a:r>
              <a:rPr lang="de-DE" sz="2000"/>
              <a:t>Man könnte mehr auf digitale Unterrichtsmethoden setzen, um so den Papiermüll von Arbeitsblättern, Blöcken und Büchern zu reduzieren</a:t>
            </a:r>
          </a:p>
          <a:p>
            <a:pPr marL="457200" indent="-457200">
              <a:lnSpc>
                <a:spcPct val="91000"/>
              </a:lnSpc>
              <a:buChar char="•"/>
            </a:pPr>
            <a:r>
              <a:rPr lang="de-DE" sz="2000"/>
              <a:t>Anstatt Papiertücher zu benutzen könnte jede Schülerin und jeder Schüler ein eigenes Stoffhandtuch mitbringen</a:t>
            </a:r>
          </a:p>
        </p:txBody>
      </p:sp>
      <p:pic>
        <p:nvPicPr>
          <p:cNvPr id="5" name="Grafik 5" descr="Ein Bild, das drinnen, Möbel, Vorhang enthält.&#10;&#10;Beschreibung automatisch generiert.">
            <a:extLst>
              <a:ext uri="{FF2B5EF4-FFF2-40B4-BE49-F238E27FC236}">
                <a16:creationId xmlns:a16="http://schemas.microsoft.com/office/drawing/2014/main" id="{EF00F22D-D536-4334-AF46-A06A567F57E5}"/>
              </a:ext>
            </a:extLst>
          </p:cNvPr>
          <p:cNvPicPr>
            <a:picLocks noChangeAspect="1"/>
          </p:cNvPicPr>
          <p:nvPr/>
        </p:nvPicPr>
        <p:blipFill>
          <a:blip r:embed="rId3"/>
          <a:stretch>
            <a:fillRect/>
          </a:stretch>
        </p:blipFill>
        <p:spPr>
          <a:xfrm>
            <a:off x="7043821" y="3504142"/>
            <a:ext cx="4201347" cy="2363258"/>
          </a:xfrm>
          <a:prstGeom prst="rect">
            <a:avLst/>
          </a:prstGeom>
        </p:spPr>
      </p:pic>
      <p:sp>
        <p:nvSpPr>
          <p:cNvPr id="6" name="Textfeld 5">
            <a:extLst>
              <a:ext uri="{FF2B5EF4-FFF2-40B4-BE49-F238E27FC236}">
                <a16:creationId xmlns:a16="http://schemas.microsoft.com/office/drawing/2014/main" id="{F17E2A84-4E50-43F8-BFB2-B24A623D280F}"/>
              </a:ext>
            </a:extLst>
          </p:cNvPr>
          <p:cNvSpPr txBox="1"/>
          <p:nvPr/>
        </p:nvSpPr>
        <p:spPr>
          <a:xfrm rot="10800000" flipV="1">
            <a:off x="5976350" y="6038897"/>
            <a:ext cx="604001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sz="1200" dirty="0">
                <a:ea typeface="+mn-lt"/>
                <a:cs typeface="+mn-lt"/>
              </a:rPr>
              <a:t>https://bilder.t-online.de/b/84/12/53/72/id_84125372/920/tid_da/kindergaerten-als-zielscheibe-von-drohungen-bei-muenchen-faehrt-die-polizei-jetzt-verstaerkt-streife-nachdem-ein-unbekannter-in-rassistischen-schreiben-gewalttaten-angedroht-hat-.jpg</a:t>
            </a:r>
            <a:endParaRPr lang="de-DE" sz="1200" dirty="0"/>
          </a:p>
        </p:txBody>
      </p:sp>
    </p:spTree>
    <p:extLst>
      <p:ext uri="{BB962C8B-B14F-4D97-AF65-F5344CB8AC3E}">
        <p14:creationId xmlns:p14="http://schemas.microsoft.com/office/powerpoint/2010/main" val="2452208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45B42B6-26F8-4E25-839B-FB38F13BEF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3DE0BB1-2E84-4648-9441-DA25399D5DC6}"/>
              </a:ext>
            </a:extLst>
          </p:cNvPr>
          <p:cNvSpPr>
            <a:spLocks noGrp="1"/>
          </p:cNvSpPr>
          <p:nvPr>
            <p:ph type="title"/>
          </p:nvPr>
        </p:nvSpPr>
        <p:spPr>
          <a:xfrm>
            <a:off x="960120" y="317814"/>
            <a:ext cx="10268712" cy="1700784"/>
          </a:xfrm>
        </p:spPr>
        <p:txBody>
          <a:bodyPr>
            <a:normAutofit/>
          </a:bodyPr>
          <a:lstStyle/>
          <a:p>
            <a:r>
              <a:rPr lang="de-DE" sz="5600"/>
              <a:t>Welchen Nutzen hätte die umsetzung dieser ideen?</a:t>
            </a:r>
          </a:p>
        </p:txBody>
      </p:sp>
      <p:sp>
        <p:nvSpPr>
          <p:cNvPr id="3" name="Inhaltsplatzhalter 2">
            <a:extLst>
              <a:ext uri="{FF2B5EF4-FFF2-40B4-BE49-F238E27FC236}">
                <a16:creationId xmlns:a16="http://schemas.microsoft.com/office/drawing/2014/main" id="{269DD1AC-ED16-405F-9228-9C6F245325BC}"/>
              </a:ext>
            </a:extLst>
          </p:cNvPr>
          <p:cNvSpPr>
            <a:spLocks noGrp="1"/>
          </p:cNvSpPr>
          <p:nvPr>
            <p:ph idx="1"/>
          </p:nvPr>
        </p:nvSpPr>
        <p:spPr>
          <a:xfrm>
            <a:off x="960120" y="2587752"/>
            <a:ext cx="5869303" cy="3593592"/>
          </a:xfrm>
        </p:spPr>
        <p:txBody>
          <a:bodyPr vert="horz" lIns="91440" tIns="45720" rIns="91440" bIns="45720" rtlCol="0">
            <a:normAutofit/>
          </a:bodyPr>
          <a:lstStyle/>
          <a:p>
            <a:pPr marL="457200" indent="-457200">
              <a:lnSpc>
                <a:spcPct val="91000"/>
              </a:lnSpc>
              <a:buChar char="•"/>
            </a:pPr>
            <a:r>
              <a:rPr lang="de-DE" sz="1800"/>
              <a:t>Diese Ideen sind sehr einfach, und mit wenig finanziellem Aufwand umzusetzen, dadurch könnten sie an den meisten Schulen schnell umgesetzt werden</a:t>
            </a:r>
          </a:p>
          <a:p>
            <a:pPr marL="457200" indent="-457200">
              <a:lnSpc>
                <a:spcPct val="91000"/>
              </a:lnSpc>
              <a:buChar char="•"/>
            </a:pPr>
            <a:r>
              <a:rPr lang="de-DE" sz="1800"/>
              <a:t>Der Nutzen für die Umwelt wäre, dass viel Müll eingespart werden könnte, sowohl Kunststoff- als auch Papiermüll</a:t>
            </a:r>
          </a:p>
          <a:p>
            <a:pPr marL="457200" indent="-457200">
              <a:lnSpc>
                <a:spcPct val="91000"/>
              </a:lnSpc>
              <a:buChar char="•"/>
            </a:pPr>
            <a:r>
              <a:rPr lang="de-DE" sz="1800"/>
              <a:t>Umweltverschmutzung durch Müll ist ein sehr großes Problem, vor allem für unsere Weltmeere und nur kleine Veränderungen unseres (Konsum-) Verhaltens können große Auswirkungen haben</a:t>
            </a:r>
          </a:p>
          <a:p>
            <a:pPr marL="457200" indent="-457200">
              <a:lnSpc>
                <a:spcPct val="91000"/>
              </a:lnSpc>
              <a:buChar char="•"/>
            </a:pPr>
            <a:endParaRPr lang="de-DE" sz="1800"/>
          </a:p>
        </p:txBody>
      </p:sp>
      <p:pic>
        <p:nvPicPr>
          <p:cNvPr id="4" name="Grafik 4" descr="Ein Bild, das Baum, draußen, umgeben, mehrere enthält.&#10;&#10;Beschreibung automatisch generiert.">
            <a:extLst>
              <a:ext uri="{FF2B5EF4-FFF2-40B4-BE49-F238E27FC236}">
                <a16:creationId xmlns:a16="http://schemas.microsoft.com/office/drawing/2014/main" id="{6BD18233-2088-45EE-9AD4-7063402E140A}"/>
              </a:ext>
            </a:extLst>
          </p:cNvPr>
          <p:cNvPicPr>
            <a:picLocks noChangeAspect="1"/>
          </p:cNvPicPr>
          <p:nvPr/>
        </p:nvPicPr>
        <p:blipFill rotWithShape="1">
          <a:blip r:embed="rId2"/>
          <a:srcRect l="13625" r="18988"/>
          <a:stretch/>
        </p:blipFill>
        <p:spPr>
          <a:xfrm>
            <a:off x="7537704" y="2264989"/>
            <a:ext cx="4654296" cy="4593011"/>
          </a:xfrm>
          <a:prstGeom prst="rect">
            <a:avLst/>
          </a:prstGeom>
        </p:spPr>
      </p:pic>
      <p:sp>
        <p:nvSpPr>
          <p:cNvPr id="5" name="Textfeld 4">
            <a:extLst>
              <a:ext uri="{FF2B5EF4-FFF2-40B4-BE49-F238E27FC236}">
                <a16:creationId xmlns:a16="http://schemas.microsoft.com/office/drawing/2014/main" id="{0AB90CC8-FEE5-4134-92E6-37BD92ECBE95}"/>
              </a:ext>
            </a:extLst>
          </p:cNvPr>
          <p:cNvSpPr txBox="1"/>
          <p:nvPr/>
        </p:nvSpPr>
        <p:spPr>
          <a:xfrm>
            <a:off x="1992703" y="6032740"/>
            <a:ext cx="5460520"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br>
              <a:rPr lang="en-US" dirty="0"/>
            </a:br>
            <a:r>
              <a:rPr lang="de-DE" sz="1200" dirty="0">
                <a:ea typeface="+mn-lt"/>
                <a:cs typeface="+mn-lt"/>
              </a:rPr>
              <a:t>https://www.nabu.de/imperia/md/nabu/images/umwelt/abfall/meer/141208-nabu-muell-meer-william-rodriguez-schepis_marine-photobank-680.jpeg</a:t>
            </a:r>
            <a:endParaRPr lang="de-DE" sz="1200" dirty="0"/>
          </a:p>
        </p:txBody>
      </p:sp>
    </p:spTree>
    <p:extLst>
      <p:ext uri="{BB962C8B-B14F-4D97-AF65-F5344CB8AC3E}">
        <p14:creationId xmlns:p14="http://schemas.microsoft.com/office/powerpoint/2010/main" val="2951859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18916F-0758-47B2-8ED2-5F46325C09B0}"/>
              </a:ext>
            </a:extLst>
          </p:cNvPr>
          <p:cNvSpPr>
            <a:spLocks noGrp="1"/>
          </p:cNvSpPr>
          <p:nvPr>
            <p:ph type="title"/>
          </p:nvPr>
        </p:nvSpPr>
        <p:spPr/>
        <p:txBody>
          <a:bodyPr/>
          <a:lstStyle/>
          <a:p>
            <a:r>
              <a:rPr lang="de-DE"/>
              <a:t>Weitere informationen</a:t>
            </a:r>
            <a:endParaRPr lang="de-DE" dirty="0"/>
          </a:p>
        </p:txBody>
      </p:sp>
      <p:sp>
        <p:nvSpPr>
          <p:cNvPr id="3" name="Inhaltsplatzhalter 2">
            <a:extLst>
              <a:ext uri="{FF2B5EF4-FFF2-40B4-BE49-F238E27FC236}">
                <a16:creationId xmlns:a16="http://schemas.microsoft.com/office/drawing/2014/main" id="{DFFB6B5A-EF67-4637-9799-EAFF960ABA12}"/>
              </a:ext>
            </a:extLst>
          </p:cNvPr>
          <p:cNvSpPr>
            <a:spLocks noGrp="1"/>
          </p:cNvSpPr>
          <p:nvPr>
            <p:ph idx="1"/>
          </p:nvPr>
        </p:nvSpPr>
        <p:spPr/>
        <p:txBody>
          <a:bodyPr vert="horz" lIns="91440" tIns="45720" rIns="91440" bIns="45720" rtlCol="0" anchor="t">
            <a:normAutofit fontScale="77500" lnSpcReduction="20000"/>
          </a:bodyPr>
          <a:lstStyle/>
          <a:p>
            <a:pPr marL="457200" indent="-457200">
              <a:buChar char="•"/>
            </a:pPr>
            <a:r>
              <a:rPr lang="de-DE" dirty="0"/>
              <a:t>Kategorie: Ideen zur Müllreduzierung an Schulen</a:t>
            </a:r>
          </a:p>
          <a:p>
            <a:pPr marL="457200" indent="-457200">
              <a:buChar char="•"/>
            </a:pPr>
            <a:r>
              <a:rPr lang="de-DE" dirty="0"/>
              <a:t>Ideen-Beschreibung: PowerPoint Präsentation</a:t>
            </a:r>
          </a:p>
          <a:p>
            <a:pPr marL="457200" indent="-457200">
              <a:buChar char="•"/>
            </a:pPr>
            <a:r>
              <a:rPr lang="de-DE" dirty="0"/>
              <a:t>Umwelt- bzw. Klimabezug: Durch die Müllreduzierung an Schulen würde es eine sichtbare Abfallreduzierung geben, die Menschen, Tieren aber vor allem auch dem Planeten gut tun würde. Die Ideen wären sehr einfach umzusetzen, würden allerdings viel bewegen</a:t>
            </a:r>
          </a:p>
          <a:p>
            <a:pPr marL="457200" indent="-457200">
              <a:buChar char="•"/>
            </a:pPr>
            <a:r>
              <a:rPr lang="de-DE" dirty="0"/>
              <a:t>Beteiligte: Anna Liebe, Julian Krell, </a:t>
            </a:r>
            <a:r>
              <a:rPr lang="de-DE"/>
              <a:t>Sophie </a:t>
            </a:r>
            <a:r>
              <a:rPr lang="en-GB"/>
              <a:t>K</a:t>
            </a:r>
            <a:r>
              <a:rPr lang="de-DE"/>
              <a:t>oxholt</a:t>
            </a:r>
            <a:r>
              <a:rPr lang="de-DE" dirty="0"/>
              <a:t>, Thomas </a:t>
            </a:r>
            <a:r>
              <a:rPr lang="de-DE" dirty="0" err="1"/>
              <a:t>Daescu</a:t>
            </a:r>
            <a:endParaRPr lang="de-DE" dirty="0"/>
          </a:p>
          <a:p>
            <a:pPr marL="457200" indent="-457200">
              <a:buChar char="•"/>
            </a:pPr>
            <a:r>
              <a:rPr lang="de-DE" dirty="0"/>
              <a:t>Wir haben eine digitale Präsentation gewählt, damit wir keine Materialien haben, die wir danach direkt wieder wegschmeißen. Wir haben hybrid gearbeitet (das heißt, dass eine teilnehmende Person online zugeschaltet war) und deshalb bot sich das digitale Arbeiten an</a:t>
            </a:r>
          </a:p>
        </p:txBody>
      </p:sp>
    </p:spTree>
    <p:extLst>
      <p:ext uri="{BB962C8B-B14F-4D97-AF65-F5344CB8AC3E}">
        <p14:creationId xmlns:p14="http://schemas.microsoft.com/office/powerpoint/2010/main" val="2703717951"/>
      </p:ext>
    </p:extLst>
  </p:cSld>
  <p:clrMapOvr>
    <a:masterClrMapping/>
  </p:clrMapOvr>
</p:sld>
</file>

<file path=ppt/theme/theme1.xml><?xml version="1.0" encoding="utf-8"?>
<a:theme xmlns:a="http://schemas.openxmlformats.org/drawingml/2006/main" name="JuxtaposeVTI">
  <a:themeElements>
    <a:clrScheme name="AnalogousFromLightSeedRightStep">
      <a:dk1>
        <a:srgbClr val="000000"/>
      </a:dk1>
      <a:lt1>
        <a:srgbClr val="FFFFFF"/>
      </a:lt1>
      <a:dk2>
        <a:srgbClr val="3C3522"/>
      </a:dk2>
      <a:lt2>
        <a:srgbClr val="E2E8E7"/>
      </a:lt2>
      <a:accent1>
        <a:srgbClr val="C6969B"/>
      </a:accent1>
      <a:accent2>
        <a:srgbClr val="BA917F"/>
      </a:accent2>
      <a:accent3>
        <a:srgbClr val="AEA284"/>
      </a:accent3>
      <a:accent4>
        <a:srgbClr val="A1A873"/>
      </a:accent4>
      <a:accent5>
        <a:srgbClr val="94AB81"/>
      </a:accent5>
      <a:accent6>
        <a:srgbClr val="7AB078"/>
      </a:accent6>
      <a:hlink>
        <a:srgbClr val="568E88"/>
      </a:hlink>
      <a:folHlink>
        <a:srgbClr val="7F7F7F"/>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408</Words>
  <Application>Microsoft Office PowerPoint</Application>
  <PresentationFormat>Breitbild</PresentationFormat>
  <Paragraphs>28</Paragraphs>
  <Slides>6</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6</vt:i4>
      </vt:variant>
    </vt:vector>
  </HeadingPairs>
  <TitlesOfParts>
    <vt:vector size="12" baseType="lpstr">
      <vt:lpstr>Arial</vt:lpstr>
      <vt:lpstr>Calibri</vt:lpstr>
      <vt:lpstr>Franklin Gothic Demi Cond</vt:lpstr>
      <vt:lpstr>Franklin Gothic Medium</vt:lpstr>
      <vt:lpstr>Wingdings</vt:lpstr>
      <vt:lpstr>JuxtaposeVTI</vt:lpstr>
      <vt:lpstr>AUSGepackt wettbewerb</vt:lpstr>
      <vt:lpstr>Jetziger stand in den schulen</vt:lpstr>
      <vt:lpstr>Idee 1: Einsparungen beim essen</vt:lpstr>
      <vt:lpstr>Idee 2: einsparungen im klassenzimmer</vt:lpstr>
      <vt:lpstr>Welchen Nutzen hätte die umsetzung dieser ideen?</vt:lpstr>
      <vt:lpstr>Weitere informationen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Rosi</dc:creator>
  <cp:lastModifiedBy>Rosi Stolz</cp:lastModifiedBy>
  <cp:revision>474</cp:revision>
  <dcterms:created xsi:type="dcterms:W3CDTF">2021-03-12T07:40:42Z</dcterms:created>
  <dcterms:modified xsi:type="dcterms:W3CDTF">2021-04-14T12:58:10Z</dcterms:modified>
</cp:coreProperties>
</file>