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6" r:id="rId13"/>
    <p:sldId id="263" r:id="rId14"/>
    <p:sldId id="267" r:id="rId15"/>
    <p:sldId id="268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290DFD-519A-DB18-3BAD-6A3041E960E5}" v="14" dt="2025-10-09T11:19:14.961"/>
    <p1510:client id="{6E6F4D4F-491E-FD64-BA5E-ABA8C43E246F}" v="115" dt="2025-10-09T10:22:53.221"/>
    <p1510:client id="{B91A2573-3E6A-D294-DBF6-A426148DF134}" v="104" dt="2025-10-07T14:14:13.4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140B4-2F60-5E42-B5E0-F559E6A36936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88C7E-1D7E-5341-84FB-DDDE146C66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1958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88C7E-1D7E-5341-84FB-DDDE146C667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249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88C7E-1D7E-5341-84FB-DDDE146C667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246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88C7E-1D7E-5341-84FB-DDDE146C667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50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88C7E-1D7E-5341-84FB-DDDE146C667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227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88C7E-1D7E-5341-84FB-DDDE146C667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95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88C7E-1D7E-5341-84FB-DDDE146C667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8132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88C7E-1D7E-5341-84FB-DDDE146C667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773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88C7E-1D7E-5341-84FB-DDDE146C667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291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 Auch: Rückbezug zu den Problemstellungen </a:t>
            </a:r>
            <a:r>
              <a:rPr lang="de-DE">
                <a:sym typeface="Wingdings" pitchFamily="2" charset="2"/>
              </a:rPr>
              <a:t> Wir würdet ihr Hydroponik nun bewerten auch vor dem Hintergrund der Probleme, die wir in der ersten Stunde besprochen haben?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88C7E-1D7E-5341-84FB-DDDE146C667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34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5EF65-A0BD-36FF-3989-ADCF9633A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DE8D7EA-4CB6-F8C3-0A3D-0619BEE0F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A22E87-A6D7-834E-F370-6668880F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BDE7-71F2-8647-9D82-A73440503C2D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B7E97A-6AC1-E9E4-A8B9-486C2106F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DCBECB-069D-C0C7-710A-5695D894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D84-B697-D040-B28F-054177F945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18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4A935-9FE9-A25A-6DD2-1B0F9DB5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22A30C7-9B9B-985D-E70F-9E0CCE678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17B4E5-300C-9986-C1B4-CEB6CF34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BDE7-71F2-8647-9D82-A73440503C2D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F701BF-FC74-9F6F-8BBA-15395F81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57058A-7C7D-FD47-1546-4A016D6C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D84-B697-D040-B28F-054177F945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404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95B933D-4C08-520B-9900-60B74777C5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70744AE-2FCF-E4DB-16F7-09CD89A4A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2DD864-22E4-C128-C0F5-FDF80944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BDE7-71F2-8647-9D82-A73440503C2D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82FF51-D970-BE0D-2414-03EE7C4F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D60AEE-BBDB-6FBA-9065-A0EEE8BEF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D84-B697-D040-B28F-054177F945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173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020E0-D26F-9103-7542-3D54B5E6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0BE942-FEF5-A41C-4465-0DAD2608E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1C2A9B-B089-323A-DDB4-927E783D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BDE7-71F2-8647-9D82-A73440503C2D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FA6FC3-D009-3023-EEA4-AF2A4C868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172C1D-ED87-FB0D-5E93-9764864A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D84-B697-D040-B28F-054177F945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972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3ABBF-5374-7AF9-E73D-9265F203A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4E305C-7E5B-275E-CFED-C8FF9B62E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8F5E93-ADB2-0E6B-6034-80B0723C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BDE7-71F2-8647-9D82-A73440503C2D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566FAA-B1BC-68A2-7C06-585E5CBFB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367ECA-6380-B60A-799C-AC89EE41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D84-B697-D040-B28F-054177F945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333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E40D0-1700-CC82-6EFA-83FDFAEAD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CEC429-7F74-E85D-CD42-3DAB88940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B02786-6A20-733A-D637-7A0ED497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8A8328-98D8-9EEB-5D2E-C96E58709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BDE7-71F2-8647-9D82-A73440503C2D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B6EB3B-5E33-1F4A-D402-966E7A0F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8F08EC-B7DD-0670-3584-C4190ED7C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D84-B697-D040-B28F-054177F945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500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A8EE9-39CA-6C15-F36A-B480D691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9B34E4-9926-18DD-4AED-60E120312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6C8725-A841-A025-F058-C4D7548C1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496F4E-2C44-C4CD-A905-7904CF89A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44CEF54-C7BF-83AB-9FAF-17B033E005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47C970A-9A30-ED0E-50AB-1B12A184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BDE7-71F2-8647-9D82-A73440503C2D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B7CB230-8DC6-23FA-1104-28A3E8ED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DD16336-56F2-D7FE-BC84-CFE4D9F7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D84-B697-D040-B28F-054177F945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35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17F24-8F4E-788F-9300-3F5973B6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4C08A18-D6EC-448C-A3CC-05ED4B5F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BDE7-71F2-8647-9D82-A73440503C2D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254836-C1D7-9C28-AA0B-76A827C6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F721342-37CC-C492-7547-F68929AC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D84-B697-D040-B28F-054177F945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35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531C8CA-A278-BC97-01D2-D1654A30F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BDE7-71F2-8647-9D82-A73440503C2D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B0F8149-D986-94B5-57EC-2902492E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E2404B-C811-DAA5-3125-D29AD2A3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D84-B697-D040-B28F-054177F945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2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6BAB86-99BA-7206-FAF0-C7ED034DA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5471A6-2CBB-89DF-E35E-0E5076DA6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76F087-D740-5432-90C0-2D6A2B9F4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8D4FE5C-348A-16DA-45B3-0B958D31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BDE7-71F2-8647-9D82-A73440503C2D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C2082B-BB97-E0D9-2DE3-9575FD85A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84AED63-A0F3-945D-7F14-D9F35F0A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D84-B697-D040-B28F-054177F945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8308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B45E19-8A68-1A04-4FB3-1B6E03A6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B7425A2-0419-FBEF-62CB-05DF19045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F8B94E-EA21-DAC1-BF02-36C6EEF8C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8D1902-84CF-61D3-68FB-393E7564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BDE7-71F2-8647-9D82-A73440503C2D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1D061E-371F-EB33-0946-8284457B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E94B12-3C1F-C046-5E70-72AC4242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14D84-B697-D040-B28F-054177F945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98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C1D4813-CFDC-3748-A059-F302F852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845BB1-81E7-213F-8BA0-DBCE1DB75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E0DD13-C666-E5AE-3654-722FFD62B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2ABDE7-71F2-8647-9D82-A73440503C2D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0F10C9-DBDC-8158-3D7E-ECCE3C9C4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66B20C-7E7F-B736-213A-58B2E2C82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814D84-B697-D040-B28F-054177F945C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81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?utm_source=link-attribution&amp;utm_medium=referral&amp;utm_campaign=image&amp;utm_content=916337" TargetMode="External"/><Relationship Id="rId3" Type="http://schemas.openxmlformats.org/officeDocument/2006/relationships/hyperlink" Target="https://pixabay.com/users/iamareri-3446363/?utm_source=link-attribution&amp;utm_medium=referral&amp;utm_campaign=image&amp;utm_content=4447707" TargetMode="External"/><Relationship Id="rId7" Type="http://schemas.openxmlformats.org/officeDocument/2006/relationships/hyperlink" Target="https://pixabay.com/users/brightagrotech-1357911/?utm_source=link-attribution&amp;utm_medium=referral&amp;utm_campaign=image&amp;utm_content=916337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pixabay.com/?utm_source=link-attribution&amp;utm_medium=referral&amp;utm_campaign=image&amp;utm_content=4447707" TargetMode="Externa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7BD25-8A76-EAFF-31E5-B7FE20AA80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DCE8C4-CBCA-0A5D-141C-097FFBF7AC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 descr="Logo Zukunft auf dem Teller">
            <a:extLst>
              <a:ext uri="{FF2B5EF4-FFF2-40B4-BE49-F238E27FC236}">
                <a16:creationId xmlns:a16="http://schemas.microsoft.com/office/drawing/2014/main" id="{92A2E800-627E-6E90-DE10-95AD17784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3847" b="-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683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90A63577-49B9-57E7-7815-722D22158C22}"/>
              </a:ext>
            </a:extLst>
          </p:cNvPr>
          <p:cNvSpPr/>
          <p:nvPr/>
        </p:nvSpPr>
        <p:spPr>
          <a:xfrm>
            <a:off x="685800" y="643469"/>
            <a:ext cx="6235699" cy="296331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CAFA9A-7E0C-2096-072B-0759D11BCF87}"/>
              </a:ext>
            </a:extLst>
          </p:cNvPr>
          <p:cNvSpPr txBox="1"/>
          <p:nvPr/>
        </p:nvSpPr>
        <p:spPr>
          <a:xfrm>
            <a:off x="457200" y="381000"/>
            <a:ext cx="635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/>
              <a:t>Vergleich </a:t>
            </a:r>
            <a:r>
              <a:rPr lang="de-DE" sz="2800" b="1" i="1">
                <a:sym typeface="Wingdings" pitchFamily="2" charset="2"/>
              </a:rPr>
              <a:t> Hydroponik vs. Ackerbau</a:t>
            </a:r>
            <a:endParaRPr lang="de-DE" sz="2800" b="1" i="1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E89AC61-5377-FC19-EBB6-FC1C65EB406F}"/>
              </a:ext>
            </a:extLst>
          </p:cNvPr>
          <p:cNvGrpSpPr/>
          <p:nvPr/>
        </p:nvGrpSpPr>
        <p:grpSpPr>
          <a:xfrm>
            <a:off x="2722880" y="1223960"/>
            <a:ext cx="9469120" cy="1803718"/>
            <a:chOff x="2081116" y="2887662"/>
            <a:chExt cx="7639896" cy="692566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A287A528-5126-AF4D-2AED-3B556ACA0593}"/>
                </a:ext>
              </a:extLst>
            </p:cNvPr>
            <p:cNvSpPr/>
            <p:nvPr/>
          </p:nvSpPr>
          <p:spPr>
            <a:xfrm>
              <a:off x="2081116" y="2887662"/>
              <a:ext cx="7639896" cy="6847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pic>
          <p:nvPicPr>
            <p:cNvPr id="7" name="Grafik 6" descr="Zielgruppe mit einfarbiger Füllung">
              <a:extLst>
                <a:ext uri="{FF2B5EF4-FFF2-40B4-BE49-F238E27FC236}">
                  <a16:creationId xmlns:a16="http://schemas.microsoft.com/office/drawing/2014/main" id="{68768D99-9438-04D4-C480-BCE79E25F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62660" y="3002895"/>
              <a:ext cx="710499" cy="393492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5D6BCA7-4DC5-073C-5A80-7270EC617B70}"/>
                </a:ext>
              </a:extLst>
            </p:cNvPr>
            <p:cNvSpPr txBox="1"/>
            <p:nvPr/>
          </p:nvSpPr>
          <p:spPr>
            <a:xfrm>
              <a:off x="2984817" y="3044507"/>
              <a:ext cx="6428105" cy="53572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de-DE" sz="1800" b="1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Aufgabe 2:</a:t>
              </a:r>
              <a:r>
                <a:rPr lang="de-DE" sz="18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Vergleiche Hydroponik als Pflanzenanbaumethode im Allgemeinen mit der herkömmlichen Landwirtschaft (Ackerbau). </a:t>
              </a:r>
              <a:r>
                <a:rPr lang="de-D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091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9ED61-BA0C-1C47-C2A2-98A24F1A3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43FDD119-84B2-EACC-D82F-35B3FF2F129E}"/>
              </a:ext>
            </a:extLst>
          </p:cNvPr>
          <p:cNvSpPr/>
          <p:nvPr/>
        </p:nvSpPr>
        <p:spPr>
          <a:xfrm>
            <a:off x="685800" y="643469"/>
            <a:ext cx="6235699" cy="296331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AA85496-BDBF-DCBF-A20D-77E08938F693}"/>
              </a:ext>
            </a:extLst>
          </p:cNvPr>
          <p:cNvSpPr txBox="1"/>
          <p:nvPr/>
        </p:nvSpPr>
        <p:spPr>
          <a:xfrm>
            <a:off x="457200" y="381000"/>
            <a:ext cx="635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/>
              <a:t>Vergleich </a:t>
            </a:r>
            <a:r>
              <a:rPr lang="de-DE" sz="2800" b="1" i="1">
                <a:sym typeface="Wingdings" pitchFamily="2" charset="2"/>
              </a:rPr>
              <a:t> Hydroponik vs. Ackerbau</a:t>
            </a:r>
            <a:endParaRPr lang="de-DE" sz="2800" b="1" i="1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CFECA46-D024-2D3C-DC58-B51AADDD89EA}"/>
              </a:ext>
            </a:extLst>
          </p:cNvPr>
          <p:cNvGrpSpPr/>
          <p:nvPr/>
        </p:nvGrpSpPr>
        <p:grpSpPr>
          <a:xfrm>
            <a:off x="7119258" y="146957"/>
            <a:ext cx="5302990" cy="1420585"/>
            <a:chOff x="2812596" y="2597463"/>
            <a:chExt cx="7198812" cy="743483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673A977-B27A-20DB-F71E-EEF3F368B536}"/>
                </a:ext>
              </a:extLst>
            </p:cNvPr>
            <p:cNvSpPr/>
            <p:nvPr/>
          </p:nvSpPr>
          <p:spPr>
            <a:xfrm>
              <a:off x="2812596" y="2597463"/>
              <a:ext cx="6908415" cy="7434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pic>
          <p:nvPicPr>
            <p:cNvPr id="7" name="Grafik 6" descr="Zielgruppe mit einfarbiger Füllung">
              <a:extLst>
                <a:ext uri="{FF2B5EF4-FFF2-40B4-BE49-F238E27FC236}">
                  <a16:creationId xmlns:a16="http://schemas.microsoft.com/office/drawing/2014/main" id="{DABFB9D8-96AE-2CB4-C9AC-4F9BC2A91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65953" y="2602401"/>
              <a:ext cx="710500" cy="319802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5FCA9F4-0D4D-BD8C-D4DA-8DA3DB5BA92C}"/>
                </a:ext>
              </a:extLst>
            </p:cNvPr>
            <p:cNvSpPr txBox="1"/>
            <p:nvPr/>
          </p:nvSpPr>
          <p:spPr>
            <a:xfrm>
              <a:off x="3583302" y="2617218"/>
              <a:ext cx="6428106" cy="72372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de-DE" sz="1800" b="1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Aufgabe 2:</a:t>
              </a:r>
              <a:r>
                <a:rPr lang="de-DE" sz="18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Vergleiche Hydroponik als Pflanzenanbaumethode im Allgemeinen mit der herkömmlichen Landwirtschaft (Ackerbau). </a:t>
              </a:r>
              <a:r>
                <a:rPr lang="de-D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664EDEAA-2BCF-E2C4-7D7B-C5810F15C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779608"/>
              </p:ext>
            </p:extLst>
          </p:nvPr>
        </p:nvGraphicFramePr>
        <p:xfrm>
          <a:off x="228601" y="1665514"/>
          <a:ext cx="11772900" cy="505278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35085">
                  <a:extLst>
                    <a:ext uri="{9D8B030D-6E8A-4147-A177-3AD203B41FA5}">
                      <a16:colId xmlns:a16="http://schemas.microsoft.com/office/drawing/2014/main" val="3099179896"/>
                    </a:ext>
                  </a:extLst>
                </a:gridCol>
                <a:gridCol w="4379760">
                  <a:extLst>
                    <a:ext uri="{9D8B030D-6E8A-4147-A177-3AD203B41FA5}">
                      <a16:colId xmlns:a16="http://schemas.microsoft.com/office/drawing/2014/main" val="2423524383"/>
                    </a:ext>
                  </a:extLst>
                </a:gridCol>
                <a:gridCol w="4258055">
                  <a:extLst>
                    <a:ext uri="{9D8B030D-6E8A-4147-A177-3AD203B41FA5}">
                      <a16:colId xmlns:a16="http://schemas.microsoft.com/office/drawing/2014/main" val="3121613104"/>
                    </a:ext>
                  </a:extLst>
                </a:gridCol>
              </a:tblGrid>
              <a:tr h="432206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Hydroponik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Ackerbau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467367"/>
                  </a:ext>
                </a:extLst>
              </a:tr>
              <a:tr h="646059">
                <a:tc>
                  <a:txBody>
                    <a:bodyPr/>
                    <a:lstStyle/>
                    <a:p>
                      <a:r>
                        <a:rPr lang="de-DE"/>
                        <a:t>Wasserverbrauch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158629"/>
                  </a:ext>
                </a:extLst>
              </a:tr>
              <a:tr h="646059">
                <a:tc>
                  <a:txBody>
                    <a:bodyPr/>
                    <a:lstStyle/>
                    <a:p>
                      <a:r>
                        <a:rPr lang="de-DE"/>
                        <a:t>Platzverbrauch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827314"/>
                  </a:ext>
                </a:extLst>
              </a:tr>
              <a:tr h="646059">
                <a:tc>
                  <a:txBody>
                    <a:bodyPr/>
                    <a:lstStyle/>
                    <a:p>
                      <a:r>
                        <a:rPr lang="de-DE"/>
                        <a:t>Ernteertrag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43398"/>
                  </a:ext>
                </a:extLst>
              </a:tr>
              <a:tr h="646059">
                <a:tc>
                  <a:txBody>
                    <a:bodyPr/>
                    <a:lstStyle/>
                    <a:p>
                      <a:r>
                        <a:rPr lang="de-DE"/>
                        <a:t>Pflegeaufwand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426187"/>
                  </a:ext>
                </a:extLst>
              </a:tr>
              <a:tr h="744224">
                <a:tc>
                  <a:txBody>
                    <a:bodyPr/>
                    <a:lstStyle/>
                    <a:p>
                      <a:r>
                        <a:rPr lang="de-DE"/>
                        <a:t>Verwendung von Düngemitteln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762946"/>
                  </a:ext>
                </a:extLst>
              </a:tr>
              <a:tr h="646059">
                <a:tc>
                  <a:txBody>
                    <a:bodyPr/>
                    <a:lstStyle/>
                    <a:p>
                      <a:r>
                        <a:rPr lang="de-DE"/>
                        <a:t>Schädlingsanfälligkeit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369718"/>
                  </a:ext>
                </a:extLst>
              </a:tr>
              <a:tr h="646059">
                <a:tc>
                  <a:txBody>
                    <a:bodyPr/>
                    <a:lstStyle/>
                    <a:p>
                      <a:r>
                        <a:rPr lang="de-DE"/>
                        <a:t>Umweltfreundlichkeit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853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3261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CE4F19A5-407B-6315-689A-512701C9E637}"/>
              </a:ext>
            </a:extLst>
          </p:cNvPr>
          <p:cNvSpPr/>
          <p:nvPr/>
        </p:nvSpPr>
        <p:spPr>
          <a:xfrm>
            <a:off x="863601" y="5494869"/>
            <a:ext cx="2527300" cy="220131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Abgerundetes Rechteck 30">
            <a:extLst>
              <a:ext uri="{FF2B5EF4-FFF2-40B4-BE49-F238E27FC236}">
                <a16:creationId xmlns:a16="http://schemas.microsoft.com/office/drawing/2014/main" id="{6908DAF4-4EB8-F723-E7F1-AE0477CE0973}"/>
              </a:ext>
            </a:extLst>
          </p:cNvPr>
          <p:cNvSpPr/>
          <p:nvPr/>
        </p:nvSpPr>
        <p:spPr>
          <a:xfrm>
            <a:off x="736600" y="5063069"/>
            <a:ext cx="3657599" cy="270931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1B1793E6-57D9-DBC8-5DEE-0A2A4F355FE6}"/>
              </a:ext>
            </a:extLst>
          </p:cNvPr>
          <p:cNvGrpSpPr/>
          <p:nvPr/>
        </p:nvGrpSpPr>
        <p:grpSpPr>
          <a:xfrm>
            <a:off x="4834021" y="211221"/>
            <a:ext cx="6672179" cy="6388100"/>
            <a:chOff x="2616200" y="165100"/>
            <a:chExt cx="6672179" cy="6388100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E28A7525-672D-F39A-7728-69E34900596E}"/>
                </a:ext>
              </a:extLst>
            </p:cNvPr>
            <p:cNvGrpSpPr/>
            <p:nvPr/>
          </p:nvGrpSpPr>
          <p:grpSpPr>
            <a:xfrm>
              <a:off x="2628900" y="165100"/>
              <a:ext cx="3276600" cy="3136900"/>
              <a:chOff x="317500" y="330200"/>
              <a:chExt cx="3403600" cy="3022600"/>
            </a:xfrm>
          </p:grpSpPr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35E2B5B3-4B86-4296-07EF-EC8368CD2C7A}"/>
                  </a:ext>
                </a:extLst>
              </p:cNvPr>
              <p:cNvSpPr/>
              <p:nvPr/>
            </p:nvSpPr>
            <p:spPr>
              <a:xfrm>
                <a:off x="317500" y="330200"/>
                <a:ext cx="3403600" cy="3022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D05366CB-F663-B77C-10EC-322B4118357F}"/>
                  </a:ext>
                </a:extLst>
              </p:cNvPr>
              <p:cNvSpPr txBox="1"/>
              <p:nvPr/>
            </p:nvSpPr>
            <p:spPr>
              <a:xfrm>
                <a:off x="1218708" y="2787316"/>
                <a:ext cx="14357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b="1" i="1"/>
                  <a:t>Aquaponik</a:t>
                </a:r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B7670A97-510F-A1FA-C7C6-71524F364676}"/>
                </a:ext>
              </a:extLst>
            </p:cNvPr>
            <p:cNvGrpSpPr/>
            <p:nvPr/>
          </p:nvGrpSpPr>
          <p:grpSpPr>
            <a:xfrm>
              <a:off x="5941596" y="165100"/>
              <a:ext cx="3346783" cy="3120886"/>
              <a:chOff x="6932196" y="1625600"/>
              <a:chExt cx="3346783" cy="3120886"/>
            </a:xfrm>
          </p:grpSpPr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3C956F96-62F5-6758-BEE3-0C215E0CCAA4}"/>
                  </a:ext>
                </a:extLst>
              </p:cNvPr>
              <p:cNvSpPr/>
              <p:nvPr/>
            </p:nvSpPr>
            <p:spPr>
              <a:xfrm>
                <a:off x="6932196" y="1625600"/>
                <a:ext cx="3346783" cy="31068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6" name="Grafik 5" descr="Ein Bild, das Pflanze, Grün, Kraut, draußen enthält.&#10;&#10;KI-generierte Inhalte können fehlerhaft sein.">
                <a:extLst>
                  <a:ext uri="{FF2B5EF4-FFF2-40B4-BE49-F238E27FC236}">
                    <a16:creationId xmlns:a16="http://schemas.microsoft.com/office/drawing/2014/main" id="{B25C0E5A-5C06-AC52-C8DA-620815AAD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74" r="4274"/>
              <a:stretch/>
            </p:blipFill>
            <p:spPr>
              <a:xfrm>
                <a:off x="7086600" y="1803400"/>
                <a:ext cx="3060700" cy="2232908"/>
              </a:xfrm>
              <a:prstGeom prst="rect">
                <a:avLst/>
              </a:prstGeom>
            </p:spPr>
          </p:pic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4891D36C-89F5-5220-57A6-999A469AC563}"/>
                  </a:ext>
                </a:extLst>
              </p:cNvPr>
              <p:cNvSpPr txBox="1"/>
              <p:nvPr/>
            </p:nvSpPr>
            <p:spPr>
              <a:xfrm>
                <a:off x="7150101" y="4038600"/>
                <a:ext cx="2882900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de-DE" sz="2000" b="1" i="1"/>
                  <a:t>Hydroponik auf dem Balkon </a:t>
                </a:r>
                <a:r>
                  <a:rPr lang="de-DE" sz="1000" i="1"/>
                  <a:t>Bild: </a:t>
                </a:r>
                <a:r>
                  <a:rPr lang="de-DE" sz="1000">
                    <a:ea typeface="+mn-lt"/>
                    <a:cs typeface="+mn-lt"/>
                    <a:hlinkClick r:id="rId3"/>
                  </a:rPr>
                  <a:t>iamareri</a:t>
                </a:r>
                <a:r>
                  <a:rPr lang="de-DE" sz="1000">
                    <a:ea typeface="+mn-lt"/>
                    <a:cs typeface="+mn-lt"/>
                  </a:rPr>
                  <a:t> /</a:t>
                </a:r>
                <a:r>
                  <a:rPr lang="de-DE" sz="1000">
                    <a:ea typeface="+mn-lt"/>
                    <a:cs typeface="+mn-lt"/>
                    <a:hlinkClick r:id="rId4"/>
                  </a:rPr>
                  <a:t>Pixabay</a:t>
                </a:r>
                <a:endParaRPr lang="de-DE" sz="1000"/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EA3CA90F-C300-619D-279C-F7F4182180E6}"/>
                </a:ext>
              </a:extLst>
            </p:cNvPr>
            <p:cNvGrpSpPr/>
            <p:nvPr/>
          </p:nvGrpSpPr>
          <p:grpSpPr>
            <a:xfrm>
              <a:off x="2616200" y="3416300"/>
              <a:ext cx="3276600" cy="3136900"/>
              <a:chOff x="3606800" y="1638300"/>
              <a:chExt cx="3276600" cy="3136900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8D889CFC-66C4-C8E4-75BF-E728D1694C63}"/>
                  </a:ext>
                </a:extLst>
              </p:cNvPr>
              <p:cNvSpPr/>
              <p:nvPr/>
            </p:nvSpPr>
            <p:spPr>
              <a:xfrm>
                <a:off x="3606800" y="1638300"/>
                <a:ext cx="3276600" cy="3136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" name="Grafik 2" descr="Ein Bild, das Gewächshaus, Gebäude, Pflanze, Im Haus enthält.&#10;&#10;KI-generierte Inhalte können fehlerhaft sein.">
                <a:extLst>
                  <a:ext uri="{FF2B5EF4-FFF2-40B4-BE49-F238E27FC236}">
                    <a16:creationId xmlns:a16="http://schemas.microsoft.com/office/drawing/2014/main" id="{84721BF8-07F1-9B8D-2200-0687AD26C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177" r="6177"/>
              <a:stretch/>
            </p:blipFill>
            <p:spPr>
              <a:xfrm>
                <a:off x="3738479" y="1788993"/>
                <a:ext cx="3015535" cy="2291448"/>
              </a:xfrm>
              <a:prstGeom prst="rect">
                <a:avLst/>
              </a:prstGeom>
            </p:spPr>
          </p:pic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869DB854-AE66-8D2F-D859-43EA95EDA901}"/>
                  </a:ext>
                </a:extLst>
              </p:cNvPr>
              <p:cNvSpPr txBox="1"/>
              <p:nvPr/>
            </p:nvSpPr>
            <p:spPr>
              <a:xfrm>
                <a:off x="3757525" y="3771421"/>
                <a:ext cx="2997918" cy="892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de-DE" sz="2000" b="1" i="1">
                    <a:solidFill>
                      <a:schemeClr val="bg1"/>
                    </a:solidFill>
                  </a:rPr>
                  <a:t>H</a:t>
                </a:r>
                <a:r>
                  <a:rPr lang="de-DE" b="1" i="1">
                    <a:solidFill>
                      <a:schemeClr val="bg1"/>
                    </a:solidFill>
                  </a:rPr>
                  <a:t>ydroponik auf dem Dach</a:t>
                </a:r>
                <a:r>
                  <a:rPr lang="de-DE" b="1" i="1"/>
                  <a:t> eines Supermarkts</a:t>
                </a:r>
              </a:p>
              <a:p>
                <a:r>
                  <a:rPr lang="de-DE" sz="900" i="1"/>
                  <a:t>Bild</a:t>
                </a:r>
                <a:r>
                  <a:rPr lang="de-DE" sz="1400" b="1" i="1"/>
                  <a:t>: </a:t>
                </a:r>
                <a:r>
                  <a:rPr lang="de-DE" sz="1400">
                    <a:ea typeface="+mn-lt"/>
                    <a:cs typeface="+mn-lt"/>
                  </a:rPr>
                  <a:t>https://www.rewe-group.com/</a:t>
                </a:r>
                <a:endParaRPr lang="de-DE" sz="1400" b="1" i="1"/>
              </a:p>
            </p:txBody>
          </p:sp>
        </p:grp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88E6254C-CFFA-F4AF-1069-CC579E579CF4}"/>
                </a:ext>
              </a:extLst>
            </p:cNvPr>
            <p:cNvGrpSpPr/>
            <p:nvPr/>
          </p:nvGrpSpPr>
          <p:grpSpPr>
            <a:xfrm>
              <a:off x="5981700" y="3403600"/>
              <a:ext cx="3276600" cy="3136900"/>
              <a:chOff x="5981700" y="3403600"/>
              <a:chExt cx="3276600" cy="3136900"/>
            </a:xfrm>
          </p:grpSpPr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A485BC64-6A35-EF20-DFBB-15565BB92DD2}"/>
                  </a:ext>
                </a:extLst>
              </p:cNvPr>
              <p:cNvSpPr/>
              <p:nvPr/>
            </p:nvSpPr>
            <p:spPr>
              <a:xfrm>
                <a:off x="5981700" y="3403600"/>
                <a:ext cx="3276600" cy="3136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7CF8C14-2124-1745-A5D5-B2AF5514DC1D}"/>
                  </a:ext>
                </a:extLst>
              </p:cNvPr>
              <p:cNvSpPr txBox="1"/>
              <p:nvPr/>
            </p:nvSpPr>
            <p:spPr>
              <a:xfrm>
                <a:off x="6616700" y="5981700"/>
                <a:ext cx="20913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b="1" i="1" err="1"/>
                  <a:t>Vertical</a:t>
                </a:r>
                <a:r>
                  <a:rPr lang="de-DE" sz="2000" b="1" i="1"/>
                  <a:t> Farming</a:t>
                </a:r>
              </a:p>
            </p:txBody>
          </p:sp>
        </p:grp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ED5C75F4-15D4-3E3D-AE41-B8CC553EFC12}"/>
              </a:ext>
            </a:extLst>
          </p:cNvPr>
          <p:cNvSpPr txBox="1"/>
          <p:nvPr/>
        </p:nvSpPr>
        <p:spPr>
          <a:xfrm>
            <a:off x="596900" y="4813300"/>
            <a:ext cx="374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/>
              <a:t>Anwendungsbereiche der Hydroponik </a:t>
            </a:r>
          </a:p>
        </p:txBody>
      </p:sp>
      <p:pic>
        <p:nvPicPr>
          <p:cNvPr id="4" name="Grafik 3" descr="Ein Bild, das Fisch, Design enthält.&#10;&#10;KI-generierte Inhalte können fehlerhaft sein.">
            <a:extLst>
              <a:ext uri="{FF2B5EF4-FFF2-40B4-BE49-F238E27FC236}">
                <a16:creationId xmlns:a16="http://schemas.microsoft.com/office/drawing/2014/main" id="{15DC0FA9-0A03-A353-B6EA-649F0591C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380" y="442412"/>
            <a:ext cx="2887580" cy="223336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7635F13-D838-F34D-551F-EC7B5B140472}"/>
              </a:ext>
            </a:extLst>
          </p:cNvPr>
          <p:cNvSpPr txBox="1"/>
          <p:nvPr/>
        </p:nvSpPr>
        <p:spPr>
          <a:xfrm>
            <a:off x="8444163" y="6308557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+mn-lt"/>
                <a:cs typeface="+mn-lt"/>
                <a:hlinkClick r:id="rId7"/>
              </a:rPr>
              <a:t>Bild: BrightAgrotech</a:t>
            </a:r>
            <a:r>
              <a:rPr lang="en-US" sz="1000">
                <a:ea typeface="+mn-lt"/>
                <a:cs typeface="+mn-lt"/>
              </a:rPr>
              <a:t> / </a:t>
            </a:r>
            <a:r>
              <a:rPr lang="en-US" sz="1000">
                <a:ea typeface="+mn-lt"/>
                <a:cs typeface="+mn-lt"/>
                <a:hlinkClick r:id="rId8"/>
              </a:rPr>
              <a:t>Pixabay</a:t>
            </a:r>
            <a:endParaRPr lang="de-DE" sz="1000">
              <a:ea typeface="+mn-lt"/>
              <a:cs typeface="+mn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38B0321-6904-15FA-9339-6183A62FDD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440" y="3648826"/>
            <a:ext cx="2984559" cy="22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84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eichnungen von Händen - Bleistift &amp; Illustration [Kostenloser Download]">
            <a:extLst>
              <a:ext uri="{FF2B5EF4-FFF2-40B4-BE49-F238E27FC236}">
                <a16:creationId xmlns:a16="http://schemas.microsoft.com/office/drawing/2014/main" id="{FEAADC3A-ED1B-F99A-9CE4-0EFF51476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65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1FF6248-0CEE-CCEA-9EA1-FD54D6D979EE}"/>
              </a:ext>
            </a:extLst>
          </p:cNvPr>
          <p:cNvSpPr txBox="1"/>
          <p:nvPr/>
        </p:nvSpPr>
        <p:spPr>
          <a:xfrm>
            <a:off x="931333" y="2387600"/>
            <a:ext cx="3209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>
                <a:latin typeface="Alasassy Caps" pitchFamily="2" charset="0"/>
              </a:rPr>
              <a:t>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4C0410B-5EFD-35D4-69C9-9ABF0D12B163}"/>
              </a:ext>
            </a:extLst>
          </p:cNvPr>
          <p:cNvSpPr txBox="1"/>
          <p:nvPr/>
        </p:nvSpPr>
        <p:spPr>
          <a:xfrm>
            <a:off x="1744134" y="372533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>
                <a:latin typeface="Alasassy Caps" pitchFamily="2" charset="0"/>
              </a:rPr>
              <a:t>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91D3E5D-AF7F-9B27-ECB5-F3C9E83D89DF}"/>
              </a:ext>
            </a:extLst>
          </p:cNvPr>
          <p:cNvSpPr txBox="1"/>
          <p:nvPr/>
        </p:nvSpPr>
        <p:spPr>
          <a:xfrm>
            <a:off x="2658533" y="186267"/>
            <a:ext cx="36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>
                <a:latin typeface="Alasassy Caps" pitchFamily="2" charset="0"/>
              </a:rPr>
              <a:t>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4595C0D-657D-AB2F-D4C1-85DDA32A0EF7}"/>
              </a:ext>
            </a:extLst>
          </p:cNvPr>
          <p:cNvSpPr txBox="1"/>
          <p:nvPr/>
        </p:nvSpPr>
        <p:spPr>
          <a:xfrm>
            <a:off x="3657600" y="237067"/>
            <a:ext cx="3786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>
                <a:latin typeface="Alasassy Caps" pitchFamily="2" charset="0"/>
              </a:rPr>
              <a:t>4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54DB45C-A88E-0D06-A746-301DA8C81259}"/>
              </a:ext>
            </a:extLst>
          </p:cNvPr>
          <p:cNvSpPr txBox="1"/>
          <p:nvPr/>
        </p:nvSpPr>
        <p:spPr>
          <a:xfrm>
            <a:off x="4453466" y="914400"/>
            <a:ext cx="3754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>
                <a:latin typeface="Alasassy Caps" pitchFamily="2" charset="0"/>
              </a:rPr>
              <a:t>5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543E04B-747A-189A-510D-4DA792CEFD66}"/>
              </a:ext>
            </a:extLst>
          </p:cNvPr>
          <p:cNvSpPr/>
          <p:nvPr/>
        </p:nvSpPr>
        <p:spPr>
          <a:xfrm>
            <a:off x="5469467" y="0"/>
            <a:ext cx="6925734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44F46EE-5F6D-5F92-AAB2-E8167B0A8F25}"/>
              </a:ext>
            </a:extLst>
          </p:cNvPr>
          <p:cNvSpPr txBox="1"/>
          <p:nvPr/>
        </p:nvSpPr>
        <p:spPr>
          <a:xfrm>
            <a:off x="6011333" y="575733"/>
            <a:ext cx="618066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/>
              <a:t>1 - Das war top! </a:t>
            </a:r>
          </a:p>
          <a:p>
            <a:r>
              <a:rPr lang="de-DE" i="1"/>
              <a:t>Was hat dir an der Exkursion besonders gut gefallen?</a:t>
            </a:r>
          </a:p>
          <a:p>
            <a:endParaRPr lang="de-DE" sz="2800"/>
          </a:p>
          <a:p>
            <a:r>
              <a:rPr lang="de-DE" sz="2800"/>
              <a:t>2 - Das habe ich gelernt… </a:t>
            </a:r>
          </a:p>
          <a:p>
            <a:r>
              <a:rPr lang="de-DE" i="1"/>
              <a:t>Was war neu oder überraschend für dich? Was hast du über Hydroponik neu gelernt?</a:t>
            </a:r>
          </a:p>
          <a:p>
            <a:endParaRPr lang="de-DE" sz="2800"/>
          </a:p>
          <a:p>
            <a:r>
              <a:rPr lang="de-DE" sz="2800"/>
              <a:t>3 - Das hat mir nicht gut gefallen… </a:t>
            </a:r>
          </a:p>
          <a:p>
            <a:r>
              <a:rPr lang="de-DE" i="1"/>
              <a:t>Was hat dir weniger gefallen oder was war schwierig zu verstehen?</a:t>
            </a:r>
            <a:endParaRPr lang="de-DE" sz="2800"/>
          </a:p>
          <a:p>
            <a:endParaRPr lang="de-DE" sz="2800"/>
          </a:p>
          <a:p>
            <a:r>
              <a:rPr lang="de-DE" sz="2800"/>
              <a:t>4 - Das nehme ich mit! </a:t>
            </a:r>
          </a:p>
          <a:p>
            <a:r>
              <a:rPr lang="de-DE" i="1"/>
              <a:t>Welche Idee oder Erkenntnis möchtest du behalten? </a:t>
            </a:r>
            <a:endParaRPr lang="de-DE" sz="2800"/>
          </a:p>
          <a:p>
            <a:endParaRPr lang="de-DE" sz="2800"/>
          </a:p>
          <a:p>
            <a:r>
              <a:rPr lang="de-DE" sz="2800"/>
              <a:t>5 - Das kam mir zu kurz… </a:t>
            </a:r>
          </a:p>
          <a:p>
            <a:r>
              <a:rPr lang="de-DE" i="1"/>
              <a:t>Was hättest du dir noch gewünscht? </a:t>
            </a:r>
            <a:endParaRPr lang="de-DE" sz="2800"/>
          </a:p>
        </p:txBody>
      </p:sp>
    </p:spTree>
    <p:extLst>
      <p:ext uri="{BB962C8B-B14F-4D97-AF65-F5344CB8AC3E}">
        <p14:creationId xmlns:p14="http://schemas.microsoft.com/office/powerpoint/2010/main" val="936675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Ein Bild, das Pflanze, Besen, draußen, Gemüse enthält.&#10;&#10;KI-generierte Inhalte können fehlerhaft sein.">
            <a:extLst>
              <a:ext uri="{FF2B5EF4-FFF2-40B4-BE49-F238E27FC236}">
                <a16:creationId xmlns:a16="http://schemas.microsoft.com/office/drawing/2014/main" id="{96334F29-2CF0-7180-CD9B-449CD02314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10" b="14010"/>
          <a:stretch>
            <a:fillRect/>
          </a:stretch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4F15B613-3B86-B230-6793-53436794E5B3}"/>
              </a:ext>
            </a:extLst>
          </p:cNvPr>
          <p:cNvSpPr/>
          <p:nvPr/>
        </p:nvSpPr>
        <p:spPr>
          <a:xfrm>
            <a:off x="2133600" y="6277240"/>
            <a:ext cx="3200400" cy="321732"/>
          </a:xfrm>
          <a:prstGeom prst="roundRect">
            <a:avLst/>
          </a:prstGeom>
          <a:solidFill>
            <a:srgbClr val="7A81FF"/>
          </a:solidFill>
          <a:ln>
            <a:solidFill>
              <a:srgbClr val="7A8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Inhaltsplatzhalter 3" descr="GMO Silhouette">
            <a:extLst>
              <a:ext uri="{FF2B5EF4-FFF2-40B4-BE49-F238E27FC236}">
                <a16:creationId xmlns:a16="http://schemas.microsoft.com/office/drawing/2014/main" id="{AA552C1B-D916-A906-C564-019D0E0D1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2800" y="5943600"/>
            <a:ext cx="914400" cy="9144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12378582-5ACA-0E4B-E85A-797AF7FC679B}"/>
              </a:ext>
            </a:extLst>
          </p:cNvPr>
          <p:cNvSpPr txBox="1"/>
          <p:nvPr/>
        </p:nvSpPr>
        <p:spPr>
          <a:xfrm>
            <a:off x="1625600" y="5955506"/>
            <a:ext cx="33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i="1">
                <a:sym typeface="Wingdings" pitchFamily="2" charset="2"/>
              </a:rPr>
              <a:t> </a:t>
            </a:r>
            <a:r>
              <a:rPr lang="de-DE" sz="3600" b="1" i="1"/>
              <a:t>Hydroponik</a:t>
            </a:r>
            <a:endParaRPr lang="de-DE" b="1" i="1"/>
          </a:p>
        </p:txBody>
      </p:sp>
    </p:spTree>
    <p:extLst>
      <p:ext uri="{BB962C8B-B14F-4D97-AF65-F5344CB8AC3E}">
        <p14:creationId xmlns:p14="http://schemas.microsoft.com/office/powerpoint/2010/main" val="3662700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C08EE480-6DA1-35AA-9D7D-53CE86D0E5FC}"/>
              </a:ext>
            </a:extLst>
          </p:cNvPr>
          <p:cNvSpPr/>
          <p:nvPr/>
        </p:nvSpPr>
        <p:spPr>
          <a:xfrm>
            <a:off x="3183465" y="1197239"/>
            <a:ext cx="5842001" cy="259027"/>
          </a:xfrm>
          <a:prstGeom prst="roundRect">
            <a:avLst/>
          </a:prstGeom>
          <a:solidFill>
            <a:srgbClr val="7A81FF"/>
          </a:solidFill>
          <a:ln>
            <a:solidFill>
              <a:srgbClr val="7A8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8EC6EA4-1BD7-F4E1-FFDA-E05536F042F5}"/>
              </a:ext>
            </a:extLst>
          </p:cNvPr>
          <p:cNvSpPr txBox="1"/>
          <p:nvPr/>
        </p:nvSpPr>
        <p:spPr>
          <a:xfrm>
            <a:off x="2912533" y="931333"/>
            <a:ext cx="6092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/>
              <a:t>Aktives System vs. Passives System </a:t>
            </a:r>
          </a:p>
        </p:txBody>
      </p:sp>
      <p:cxnSp>
        <p:nvCxnSpPr>
          <p:cNvPr id="6" name="Gekrümmte Verbindung 5">
            <a:extLst>
              <a:ext uri="{FF2B5EF4-FFF2-40B4-BE49-F238E27FC236}">
                <a16:creationId xmlns:a16="http://schemas.microsoft.com/office/drawing/2014/main" id="{B9C9689C-D7B3-EA02-BB46-409BB7ED7BCC}"/>
              </a:ext>
            </a:extLst>
          </p:cNvPr>
          <p:cNvCxnSpPr>
            <a:cxnSpLocks/>
          </p:cNvCxnSpPr>
          <p:nvPr/>
        </p:nvCxnSpPr>
        <p:spPr>
          <a:xfrm>
            <a:off x="7687733" y="1591733"/>
            <a:ext cx="2252134" cy="931334"/>
          </a:xfrm>
          <a:prstGeom prst="curvedConnector3">
            <a:avLst>
              <a:gd name="adj1" fmla="val 14624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krümmte Verbindung 6">
            <a:extLst>
              <a:ext uri="{FF2B5EF4-FFF2-40B4-BE49-F238E27FC236}">
                <a16:creationId xmlns:a16="http://schemas.microsoft.com/office/drawing/2014/main" id="{DDB54349-7801-6C61-9B7E-16203604C84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70668" y="1642532"/>
            <a:ext cx="1490133" cy="948265"/>
          </a:xfrm>
          <a:prstGeom prst="curvedConnector3">
            <a:avLst>
              <a:gd name="adj1" fmla="val 17045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nhaltsplatzhalter 3" descr="GMO Silhouette">
            <a:extLst>
              <a:ext uri="{FF2B5EF4-FFF2-40B4-BE49-F238E27FC236}">
                <a16:creationId xmlns:a16="http://schemas.microsoft.com/office/drawing/2014/main" id="{23107C78-047A-C197-F73D-98D7CE547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334" y="2370666"/>
            <a:ext cx="541867" cy="54186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BDF95CE-4DC4-250F-2B3F-ABCC0BCF1228}"/>
              </a:ext>
            </a:extLst>
          </p:cNvPr>
          <p:cNvSpPr txBox="1"/>
          <p:nvPr/>
        </p:nvSpPr>
        <p:spPr>
          <a:xfrm>
            <a:off x="2929467" y="2523067"/>
            <a:ext cx="210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Komplex im Aufbau</a:t>
            </a:r>
          </a:p>
        </p:txBody>
      </p:sp>
      <p:pic>
        <p:nvPicPr>
          <p:cNvPr id="10" name="Inhaltsplatzhalter 3" descr="GMO Silhouette">
            <a:extLst>
              <a:ext uri="{FF2B5EF4-FFF2-40B4-BE49-F238E27FC236}">
                <a16:creationId xmlns:a16="http://schemas.microsoft.com/office/drawing/2014/main" id="{D6413C33-CF5A-9279-4ECC-35161CEB7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5736" y="3139923"/>
            <a:ext cx="541867" cy="54186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43F5891-869A-22BF-5F93-A8B456426107}"/>
              </a:ext>
            </a:extLst>
          </p:cNvPr>
          <p:cNvSpPr txBox="1"/>
          <p:nvPr/>
        </p:nvSpPr>
        <p:spPr>
          <a:xfrm>
            <a:off x="2929467" y="3268133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Benötigen Strom</a:t>
            </a:r>
          </a:p>
        </p:txBody>
      </p:sp>
      <p:pic>
        <p:nvPicPr>
          <p:cNvPr id="12" name="Inhaltsplatzhalter 3" descr="GMO Silhouette">
            <a:extLst>
              <a:ext uri="{FF2B5EF4-FFF2-40B4-BE49-F238E27FC236}">
                <a16:creationId xmlns:a16="http://schemas.microsoft.com/office/drawing/2014/main" id="{5E63A9D5-EB84-B4ED-2E97-DDC727577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335" y="3945467"/>
            <a:ext cx="541867" cy="5418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259C88B-7C92-7AD6-7102-12C76084C3CA}"/>
              </a:ext>
            </a:extLst>
          </p:cNvPr>
          <p:cNvSpPr txBox="1"/>
          <p:nvPr/>
        </p:nvSpPr>
        <p:spPr>
          <a:xfrm>
            <a:off x="2929467" y="3962399"/>
            <a:ext cx="3640667" cy="64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Wesentlich effektiver als passive Systeme</a:t>
            </a:r>
          </a:p>
        </p:txBody>
      </p:sp>
      <p:pic>
        <p:nvPicPr>
          <p:cNvPr id="14" name="Inhaltsplatzhalter 3" descr="GMO Silhouette">
            <a:extLst>
              <a:ext uri="{FF2B5EF4-FFF2-40B4-BE49-F238E27FC236}">
                <a16:creationId xmlns:a16="http://schemas.microsoft.com/office/drawing/2014/main" id="{A6EDA418-9653-D81F-F24C-6924D099D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8801" y="2331962"/>
            <a:ext cx="541867" cy="54186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04D69B7-D498-5341-C871-030D4D7CFE6B}"/>
              </a:ext>
            </a:extLst>
          </p:cNvPr>
          <p:cNvSpPr txBox="1"/>
          <p:nvPr/>
        </p:nvSpPr>
        <p:spPr>
          <a:xfrm>
            <a:off x="7438571" y="2481943"/>
            <a:ext cx="189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Einfacher Aufbau</a:t>
            </a:r>
          </a:p>
        </p:txBody>
      </p:sp>
      <p:pic>
        <p:nvPicPr>
          <p:cNvPr id="16" name="Inhaltsplatzhalter 3" descr="GMO Silhouette">
            <a:extLst>
              <a:ext uri="{FF2B5EF4-FFF2-40B4-BE49-F238E27FC236}">
                <a16:creationId xmlns:a16="http://schemas.microsoft.com/office/drawing/2014/main" id="{E8C65227-1493-4DC4-3558-5EAA4AE4D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334" y="3183466"/>
            <a:ext cx="541867" cy="54186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DB3D08C-8D04-FA82-AFEA-3EC73F70FF71}"/>
              </a:ext>
            </a:extLst>
          </p:cNvPr>
          <p:cNvSpPr txBox="1"/>
          <p:nvPr/>
        </p:nvSpPr>
        <p:spPr>
          <a:xfrm>
            <a:off x="7428894" y="4022875"/>
            <a:ext cx="2956077" cy="65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Weniger Effektiv als aktive Systeme</a:t>
            </a:r>
          </a:p>
        </p:txBody>
      </p:sp>
      <p:pic>
        <p:nvPicPr>
          <p:cNvPr id="18" name="Inhaltsplatzhalter 3" descr="GMO Silhouette">
            <a:extLst>
              <a:ext uri="{FF2B5EF4-FFF2-40B4-BE49-F238E27FC236}">
                <a16:creationId xmlns:a16="http://schemas.microsoft.com/office/drawing/2014/main" id="{CF6732C0-E96A-5183-5171-5FB35B44D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7029" y="4005942"/>
            <a:ext cx="541867" cy="54186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A904748-7C50-0710-F71E-6F5CAF5A5EE4}"/>
              </a:ext>
            </a:extLst>
          </p:cNvPr>
          <p:cNvSpPr txBox="1"/>
          <p:nvPr/>
        </p:nvSpPr>
        <p:spPr>
          <a:xfrm>
            <a:off x="7477275" y="3171371"/>
            <a:ext cx="358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Meistens ohne Strom, Pumpen oder andere technische Mittel</a:t>
            </a:r>
          </a:p>
        </p:txBody>
      </p:sp>
    </p:spTree>
    <p:extLst>
      <p:ext uri="{BB962C8B-B14F-4D97-AF65-F5344CB8AC3E}">
        <p14:creationId xmlns:p14="http://schemas.microsoft.com/office/powerpoint/2010/main" val="293710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11458-43A3-1A24-083C-5FDB2934B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85623A10-1964-F91D-ED15-3B1B576E84B5}"/>
              </a:ext>
            </a:extLst>
          </p:cNvPr>
          <p:cNvSpPr/>
          <p:nvPr/>
        </p:nvSpPr>
        <p:spPr>
          <a:xfrm>
            <a:off x="3183465" y="1197239"/>
            <a:ext cx="5842001" cy="259027"/>
          </a:xfrm>
          <a:prstGeom prst="roundRect">
            <a:avLst/>
          </a:prstGeom>
          <a:solidFill>
            <a:srgbClr val="7A81FF"/>
          </a:solidFill>
          <a:ln>
            <a:solidFill>
              <a:srgbClr val="7A8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91477F5-75DA-BB9E-C67A-9EDEA9E11BF5}"/>
              </a:ext>
            </a:extLst>
          </p:cNvPr>
          <p:cNvSpPr txBox="1"/>
          <p:nvPr/>
        </p:nvSpPr>
        <p:spPr>
          <a:xfrm>
            <a:off x="2912533" y="931333"/>
            <a:ext cx="6092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/>
              <a:t>Aktives System vs. Passives System </a:t>
            </a:r>
          </a:p>
        </p:txBody>
      </p:sp>
      <p:cxnSp>
        <p:nvCxnSpPr>
          <p:cNvPr id="6" name="Gekrümmte Verbindung 5">
            <a:extLst>
              <a:ext uri="{FF2B5EF4-FFF2-40B4-BE49-F238E27FC236}">
                <a16:creationId xmlns:a16="http://schemas.microsoft.com/office/drawing/2014/main" id="{312FD98B-0F5C-2D31-A74F-FE49D9423061}"/>
              </a:ext>
            </a:extLst>
          </p:cNvPr>
          <p:cNvCxnSpPr>
            <a:cxnSpLocks/>
          </p:cNvCxnSpPr>
          <p:nvPr/>
        </p:nvCxnSpPr>
        <p:spPr>
          <a:xfrm>
            <a:off x="7687733" y="1591733"/>
            <a:ext cx="2252134" cy="931334"/>
          </a:xfrm>
          <a:prstGeom prst="curvedConnector3">
            <a:avLst>
              <a:gd name="adj1" fmla="val 14624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krümmte Verbindung 6">
            <a:extLst>
              <a:ext uri="{FF2B5EF4-FFF2-40B4-BE49-F238E27FC236}">
                <a16:creationId xmlns:a16="http://schemas.microsoft.com/office/drawing/2014/main" id="{71D58736-0EB6-FA6B-E601-77706273A26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70668" y="1642532"/>
            <a:ext cx="1490133" cy="948265"/>
          </a:xfrm>
          <a:prstGeom prst="curvedConnector3">
            <a:avLst>
              <a:gd name="adj1" fmla="val 170455"/>
            </a:avLst>
          </a:prstGeom>
          <a:ln>
            <a:solidFill>
              <a:schemeClr val="tx2">
                <a:lumMod val="10000"/>
                <a:lumOff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nhaltsplatzhalter 3" descr="GMO Silhouette">
            <a:extLst>
              <a:ext uri="{FF2B5EF4-FFF2-40B4-BE49-F238E27FC236}">
                <a16:creationId xmlns:a16="http://schemas.microsoft.com/office/drawing/2014/main" id="{CDB8153D-7F3D-DDD2-85FB-815008DCA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334" y="2370666"/>
            <a:ext cx="541867" cy="54186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7423A12-893B-DC96-B3D2-B4BD82AA8F26}"/>
              </a:ext>
            </a:extLst>
          </p:cNvPr>
          <p:cNvSpPr txBox="1"/>
          <p:nvPr/>
        </p:nvSpPr>
        <p:spPr>
          <a:xfrm>
            <a:off x="2929467" y="2523067"/>
            <a:ext cx="210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>
                    <a:lumMod val="75000"/>
                  </a:schemeClr>
                </a:solidFill>
              </a:rPr>
              <a:t>Komplex im Aufbau</a:t>
            </a:r>
          </a:p>
        </p:txBody>
      </p:sp>
      <p:pic>
        <p:nvPicPr>
          <p:cNvPr id="10" name="Inhaltsplatzhalter 3" descr="GMO Silhouette">
            <a:extLst>
              <a:ext uri="{FF2B5EF4-FFF2-40B4-BE49-F238E27FC236}">
                <a16:creationId xmlns:a16="http://schemas.microsoft.com/office/drawing/2014/main" id="{E70826B2-0DC8-092C-C8B5-198A86478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5736" y="3139923"/>
            <a:ext cx="541867" cy="54186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6F133ED-6F8B-67CC-17B9-7F8E6C134375}"/>
              </a:ext>
            </a:extLst>
          </p:cNvPr>
          <p:cNvSpPr txBox="1"/>
          <p:nvPr/>
        </p:nvSpPr>
        <p:spPr>
          <a:xfrm>
            <a:off x="2929467" y="3268133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>
                    <a:lumMod val="75000"/>
                  </a:schemeClr>
                </a:solidFill>
              </a:rPr>
              <a:t>Benötigen Strom</a:t>
            </a:r>
          </a:p>
        </p:txBody>
      </p:sp>
      <p:pic>
        <p:nvPicPr>
          <p:cNvPr id="12" name="Inhaltsplatzhalter 3" descr="GMO Silhouette">
            <a:extLst>
              <a:ext uri="{FF2B5EF4-FFF2-40B4-BE49-F238E27FC236}">
                <a16:creationId xmlns:a16="http://schemas.microsoft.com/office/drawing/2014/main" id="{A01DE01F-659B-8A0A-4820-247C59A47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335" y="3945467"/>
            <a:ext cx="541867" cy="5418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28ACF6D-B81E-C641-A10A-217062BF105C}"/>
              </a:ext>
            </a:extLst>
          </p:cNvPr>
          <p:cNvSpPr txBox="1"/>
          <p:nvPr/>
        </p:nvSpPr>
        <p:spPr>
          <a:xfrm>
            <a:off x="2929467" y="3962399"/>
            <a:ext cx="3640667" cy="64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>
                    <a:lumMod val="75000"/>
                  </a:schemeClr>
                </a:solidFill>
              </a:rPr>
              <a:t>Wesentlich effektiver als passive Systeme</a:t>
            </a:r>
          </a:p>
        </p:txBody>
      </p:sp>
      <p:pic>
        <p:nvPicPr>
          <p:cNvPr id="14" name="Inhaltsplatzhalter 3" descr="GMO Silhouette">
            <a:extLst>
              <a:ext uri="{FF2B5EF4-FFF2-40B4-BE49-F238E27FC236}">
                <a16:creationId xmlns:a16="http://schemas.microsoft.com/office/drawing/2014/main" id="{4952C8F8-C278-5757-5940-DAACB763F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8801" y="2331962"/>
            <a:ext cx="541867" cy="54186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E8EDB54-C896-3C37-58C9-E1397121E49B}"/>
              </a:ext>
            </a:extLst>
          </p:cNvPr>
          <p:cNvSpPr txBox="1"/>
          <p:nvPr/>
        </p:nvSpPr>
        <p:spPr>
          <a:xfrm>
            <a:off x="7438571" y="2481943"/>
            <a:ext cx="189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Einfacher Aufbau</a:t>
            </a:r>
          </a:p>
        </p:txBody>
      </p:sp>
      <p:pic>
        <p:nvPicPr>
          <p:cNvPr id="16" name="Inhaltsplatzhalter 3" descr="GMO Silhouette">
            <a:extLst>
              <a:ext uri="{FF2B5EF4-FFF2-40B4-BE49-F238E27FC236}">
                <a16:creationId xmlns:a16="http://schemas.microsoft.com/office/drawing/2014/main" id="{D1F02385-B509-BC5E-08C3-AA0997A43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334" y="3183466"/>
            <a:ext cx="541867" cy="54186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CEE2E3E-5A42-571A-22CB-9027DD616C56}"/>
              </a:ext>
            </a:extLst>
          </p:cNvPr>
          <p:cNvSpPr txBox="1"/>
          <p:nvPr/>
        </p:nvSpPr>
        <p:spPr>
          <a:xfrm>
            <a:off x="7428894" y="4022875"/>
            <a:ext cx="2956077" cy="65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Weniger Effektiv als aktive Systeme</a:t>
            </a:r>
          </a:p>
        </p:txBody>
      </p:sp>
      <p:pic>
        <p:nvPicPr>
          <p:cNvPr id="18" name="Inhaltsplatzhalter 3" descr="GMO Silhouette">
            <a:extLst>
              <a:ext uri="{FF2B5EF4-FFF2-40B4-BE49-F238E27FC236}">
                <a16:creationId xmlns:a16="http://schemas.microsoft.com/office/drawing/2014/main" id="{725AF297-91E2-0F4A-BB94-386F87956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87029" y="4005942"/>
            <a:ext cx="541867" cy="54186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B36834F-41CF-E309-88A8-37723CF6897C}"/>
              </a:ext>
            </a:extLst>
          </p:cNvPr>
          <p:cNvSpPr txBox="1"/>
          <p:nvPr/>
        </p:nvSpPr>
        <p:spPr>
          <a:xfrm>
            <a:off x="7477275" y="3171371"/>
            <a:ext cx="358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Meistens ohne Strom, Pumpen oder andere technische Mittel</a:t>
            </a:r>
          </a:p>
        </p:txBody>
      </p:sp>
      <p:sp>
        <p:nvSpPr>
          <p:cNvPr id="2" name="Ring 1">
            <a:extLst>
              <a:ext uri="{FF2B5EF4-FFF2-40B4-BE49-F238E27FC236}">
                <a16:creationId xmlns:a16="http://schemas.microsoft.com/office/drawing/2014/main" id="{32B8AA1F-63F8-E0C5-2379-31514F7C4C16}"/>
              </a:ext>
            </a:extLst>
          </p:cNvPr>
          <p:cNvSpPr/>
          <p:nvPr/>
        </p:nvSpPr>
        <p:spPr>
          <a:xfrm>
            <a:off x="6516915" y="1284514"/>
            <a:ext cx="4963886" cy="4615544"/>
          </a:xfrm>
          <a:custGeom>
            <a:avLst/>
            <a:gdLst>
              <a:gd name="connsiteX0" fmla="*/ 0 w 4963886"/>
              <a:gd name="connsiteY0" fmla="*/ 2307772 h 4615544"/>
              <a:gd name="connsiteX1" fmla="*/ 2481943 w 4963886"/>
              <a:gd name="connsiteY1" fmla="*/ 0 h 4615544"/>
              <a:gd name="connsiteX2" fmla="*/ 4963886 w 4963886"/>
              <a:gd name="connsiteY2" fmla="*/ 2307772 h 4615544"/>
              <a:gd name="connsiteX3" fmla="*/ 2481943 w 4963886"/>
              <a:gd name="connsiteY3" fmla="*/ 4615544 h 4615544"/>
              <a:gd name="connsiteX4" fmla="*/ 0 w 4963886"/>
              <a:gd name="connsiteY4" fmla="*/ 2307772 h 4615544"/>
              <a:gd name="connsiteX5" fmla="*/ 0 w 4963886"/>
              <a:gd name="connsiteY5" fmla="*/ 2307772 h 4615544"/>
              <a:gd name="connsiteX6" fmla="*/ 2481943 w 4963886"/>
              <a:gd name="connsiteY6" fmla="*/ 4615544 h 4615544"/>
              <a:gd name="connsiteX7" fmla="*/ 4963886 w 4963886"/>
              <a:gd name="connsiteY7" fmla="*/ 2307772 h 4615544"/>
              <a:gd name="connsiteX8" fmla="*/ 2481943 w 4963886"/>
              <a:gd name="connsiteY8" fmla="*/ 0 h 4615544"/>
              <a:gd name="connsiteX9" fmla="*/ 0 w 4963886"/>
              <a:gd name="connsiteY9" fmla="*/ 2307772 h 461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63886" h="4615544" extrusionOk="0">
                <a:moveTo>
                  <a:pt x="0" y="2307772"/>
                </a:moveTo>
                <a:cubicBezTo>
                  <a:pt x="-127943" y="954307"/>
                  <a:pt x="740361" y="139183"/>
                  <a:pt x="2481943" y="0"/>
                </a:cubicBezTo>
                <a:cubicBezTo>
                  <a:pt x="4106420" y="53418"/>
                  <a:pt x="4825134" y="1037637"/>
                  <a:pt x="4963886" y="2307772"/>
                </a:cubicBezTo>
                <a:cubicBezTo>
                  <a:pt x="4781761" y="3760174"/>
                  <a:pt x="3835774" y="4708999"/>
                  <a:pt x="2481943" y="4615544"/>
                </a:cubicBezTo>
                <a:cubicBezTo>
                  <a:pt x="975742" y="4541430"/>
                  <a:pt x="193560" y="3674803"/>
                  <a:pt x="0" y="2307772"/>
                </a:cubicBezTo>
                <a:close/>
                <a:moveTo>
                  <a:pt x="0" y="2307772"/>
                </a:moveTo>
                <a:cubicBezTo>
                  <a:pt x="336676" y="3622259"/>
                  <a:pt x="1159630" y="4515883"/>
                  <a:pt x="2481943" y="4615544"/>
                </a:cubicBezTo>
                <a:cubicBezTo>
                  <a:pt x="3767868" y="4602556"/>
                  <a:pt x="4913560" y="3629701"/>
                  <a:pt x="4963886" y="2307772"/>
                </a:cubicBezTo>
                <a:cubicBezTo>
                  <a:pt x="4946895" y="871188"/>
                  <a:pt x="3679469" y="240717"/>
                  <a:pt x="2481943" y="0"/>
                </a:cubicBezTo>
                <a:cubicBezTo>
                  <a:pt x="1226414" y="64500"/>
                  <a:pt x="71840" y="1050498"/>
                  <a:pt x="0" y="2307772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donu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19" name="Gekrümmte Verbindung 18">
            <a:extLst>
              <a:ext uri="{FF2B5EF4-FFF2-40B4-BE49-F238E27FC236}">
                <a16:creationId xmlns:a16="http://schemas.microsoft.com/office/drawing/2014/main" id="{04C966AB-A1BC-4EA5-9DDB-3777A5C820D2}"/>
              </a:ext>
            </a:extLst>
          </p:cNvPr>
          <p:cNvCxnSpPr>
            <a:cxnSpLocks/>
            <a:endCxn id="22" idx="1"/>
          </p:cNvCxnSpPr>
          <p:nvPr/>
        </p:nvCxnSpPr>
        <p:spPr>
          <a:xfrm rot="10800000" flipV="1">
            <a:off x="4199468" y="4953191"/>
            <a:ext cx="2841197" cy="1370552"/>
          </a:xfrm>
          <a:prstGeom prst="curvedConnector3">
            <a:avLst>
              <a:gd name="adj1" fmla="val 13129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1EE84117-1684-8B45-CF32-B8AE124FD152}"/>
              </a:ext>
            </a:extLst>
          </p:cNvPr>
          <p:cNvSpPr txBox="1"/>
          <p:nvPr/>
        </p:nvSpPr>
        <p:spPr>
          <a:xfrm>
            <a:off x="4199467" y="6062133"/>
            <a:ext cx="537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i="1">
                <a:solidFill>
                  <a:srgbClr val="C00000"/>
                </a:solidFill>
                <a:latin typeface="Alasassy Caps" pitchFamily="2" charset="0"/>
              </a:rPr>
              <a:t>Heute: Bau einer eignen Hydroponik-Anlage!</a:t>
            </a:r>
          </a:p>
        </p:txBody>
      </p:sp>
    </p:spTree>
    <p:extLst>
      <p:ext uri="{BB962C8B-B14F-4D97-AF65-F5344CB8AC3E}">
        <p14:creationId xmlns:p14="http://schemas.microsoft.com/office/powerpoint/2010/main" val="305227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4CC8D1C6-5807-42B9-076E-4DE39B8EA8F1}"/>
              </a:ext>
            </a:extLst>
          </p:cNvPr>
          <p:cNvSpPr/>
          <p:nvPr/>
        </p:nvSpPr>
        <p:spPr>
          <a:xfrm>
            <a:off x="711200" y="745068"/>
            <a:ext cx="9584267" cy="338665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1BAB03B-4C79-B83B-7F65-34251602670D}"/>
              </a:ext>
            </a:extLst>
          </p:cNvPr>
          <p:cNvSpPr txBox="1"/>
          <p:nvPr/>
        </p:nvSpPr>
        <p:spPr>
          <a:xfrm>
            <a:off x="406400" y="474133"/>
            <a:ext cx="9797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>
                <a:sym typeface="Wingdings" pitchFamily="2" charset="2"/>
              </a:rPr>
              <a:t> Bau einer eigenen Hydroponik-Anlage: Die Kratky-Methode</a:t>
            </a:r>
            <a:endParaRPr lang="de-DE" sz="2800" b="1" i="1"/>
          </a:p>
        </p:txBody>
      </p:sp>
      <p:pic>
        <p:nvPicPr>
          <p:cNvPr id="7" name="Grafik 6" descr="Ein Bild, das Person, Tisch, Milchprodukte, Im Haus enthält.&#10;&#10;KI-generierte Inhalte können fehlerhaft sein.">
            <a:extLst>
              <a:ext uri="{FF2B5EF4-FFF2-40B4-BE49-F238E27FC236}">
                <a16:creationId xmlns:a16="http://schemas.microsoft.com/office/drawing/2014/main" id="{7A1214B8-82AC-0356-C5F4-009EF3C67C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7662" y="1282780"/>
            <a:ext cx="3335406" cy="51020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990C72A-F553-6A91-7229-6A41D916B422}"/>
              </a:ext>
            </a:extLst>
          </p:cNvPr>
          <p:cNvSpPr txBox="1"/>
          <p:nvPr/>
        </p:nvSpPr>
        <p:spPr>
          <a:xfrm>
            <a:off x="812800" y="1563071"/>
            <a:ext cx="6096000" cy="4881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de-DE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Die Kratky-Methode ist eine einfache Form der </a:t>
            </a:r>
            <a:r>
              <a:rPr lang="de-DE" sz="20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Hydroponik</a:t>
            </a:r>
            <a:r>
              <a:rPr lang="de-DE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bei der Pflanzen </a:t>
            </a:r>
            <a:r>
              <a:rPr lang="de-DE" sz="20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ohne Erde</a:t>
            </a:r>
            <a:r>
              <a:rPr lang="de-DE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und </a:t>
            </a:r>
            <a:r>
              <a:rPr lang="de-DE" sz="20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ohne Strom</a:t>
            </a:r>
            <a:r>
              <a:rPr lang="de-DE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wachsen können. Statt im Boden stehen die Wurzeln in einer </a:t>
            </a:r>
            <a:r>
              <a:rPr lang="de-DE" sz="20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Nährlösung</a:t>
            </a:r>
            <a:r>
              <a:rPr lang="de-DE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die ihnen Wasser und Nährstoffe liefert.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de-DE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Das Besondere: Die Pflanze wird in einem Behälter so platziert, dass die Wurzeln </a:t>
            </a:r>
            <a:r>
              <a:rPr lang="de-DE" sz="20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teils im Wasser, teils in der Luft </a:t>
            </a:r>
            <a:r>
              <a:rPr lang="de-DE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hängen. Während sie wächst, sinkt der Wasserstand – dadurch bekommt die Pflanze automatisch auch </a:t>
            </a:r>
            <a:r>
              <a:rPr lang="de-DE" sz="20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Sauerstoff</a:t>
            </a:r>
            <a:r>
              <a:rPr lang="de-DE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de-DE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Diese Methode eignet sich gut für Salat, Basilikum oder andere kleine Pflanzen – und lässt sich ganz leicht selbst ausprobieren!</a:t>
            </a:r>
          </a:p>
        </p:txBody>
      </p:sp>
    </p:spTree>
    <p:extLst>
      <p:ext uri="{BB962C8B-B14F-4D97-AF65-F5344CB8AC3E}">
        <p14:creationId xmlns:p14="http://schemas.microsoft.com/office/powerpoint/2010/main" val="2729902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B16C6E8D-86ED-66BB-DF83-69729C9E481A}"/>
              </a:ext>
            </a:extLst>
          </p:cNvPr>
          <p:cNvSpPr/>
          <p:nvPr/>
        </p:nvSpPr>
        <p:spPr>
          <a:xfrm>
            <a:off x="711200" y="745068"/>
            <a:ext cx="9584267" cy="338665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6689D1-1FB4-FD6B-3EDB-199A75DD80BD}"/>
              </a:ext>
            </a:extLst>
          </p:cNvPr>
          <p:cNvSpPr txBox="1"/>
          <p:nvPr/>
        </p:nvSpPr>
        <p:spPr>
          <a:xfrm>
            <a:off x="406400" y="474133"/>
            <a:ext cx="9797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>
                <a:sym typeface="Wingdings" pitchFamily="2" charset="2"/>
              </a:rPr>
              <a:t> Bau einer eigenen Hydroponik-Anlage: Die Kratky-Methode</a:t>
            </a:r>
            <a:endParaRPr lang="de-DE" sz="2800" b="1" i="1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62B5FE-8C2F-4E92-B96A-223ABED5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58" b="9558"/>
          <a:stretch/>
        </p:blipFill>
        <p:spPr>
          <a:xfrm>
            <a:off x="3676650" y="3014133"/>
            <a:ext cx="3297335" cy="35560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03D2D31-CECB-B71B-7C32-3B5D639D1D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247" b="10247"/>
          <a:stretch/>
        </p:blipFill>
        <p:spPr>
          <a:xfrm>
            <a:off x="7605184" y="2048934"/>
            <a:ext cx="4264952" cy="45212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2A38DC4-B7F1-6AE6-E2AC-B6B3F3199C08}"/>
              </a:ext>
            </a:extLst>
          </p:cNvPr>
          <p:cNvSpPr txBox="1"/>
          <p:nvPr/>
        </p:nvSpPr>
        <p:spPr>
          <a:xfrm>
            <a:off x="457200" y="2133600"/>
            <a:ext cx="4641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i="1"/>
              <a:t>C1: </a:t>
            </a:r>
            <a:r>
              <a:rPr lang="de-DE" sz="1600" b="1" i="1"/>
              <a:t>Setzlinge in Pflanzenschwamm setzen</a:t>
            </a:r>
            <a:endParaRPr lang="de-DE" sz="4000" b="1" i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1D2D900-0ADC-3966-8F3F-4336C464E748}"/>
              </a:ext>
            </a:extLst>
          </p:cNvPr>
          <p:cNvSpPr txBox="1"/>
          <p:nvPr/>
        </p:nvSpPr>
        <p:spPr>
          <a:xfrm>
            <a:off x="5143500" y="1320800"/>
            <a:ext cx="654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/>
              <a:t>C3: </a:t>
            </a:r>
            <a:r>
              <a:rPr lang="de-DE" sz="1600" b="1" i="1"/>
              <a:t>Setzlinge in Pflanzenschwamm in Gefäßöffnung setzen</a:t>
            </a:r>
            <a:r>
              <a:rPr lang="de-DE" sz="4000" b="1" i="1"/>
              <a:t> </a:t>
            </a:r>
          </a:p>
        </p:txBody>
      </p:sp>
      <p:pic>
        <p:nvPicPr>
          <p:cNvPr id="3" name="Grafik 2" descr="Ein Bild, das Pflanze, weiß, Gelände, Boden enthält.&#10;&#10;KI-generierte Inhalte können fehlerhaft sein.">
            <a:extLst>
              <a:ext uri="{FF2B5EF4-FFF2-40B4-BE49-F238E27FC236}">
                <a16:creationId xmlns:a16="http://schemas.microsoft.com/office/drawing/2014/main" id="{C8429E2E-7168-F707-91AE-EB3FBD6B6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63" y="3012536"/>
            <a:ext cx="2541871" cy="35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62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D12E2095-5965-CE25-5E85-B69FDD873526}"/>
              </a:ext>
            </a:extLst>
          </p:cNvPr>
          <p:cNvSpPr/>
          <p:nvPr/>
        </p:nvSpPr>
        <p:spPr>
          <a:xfrm>
            <a:off x="711200" y="745068"/>
            <a:ext cx="6739467" cy="287865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B41FBE3-CB80-EB4F-2A3D-814CCA2C45FF}"/>
              </a:ext>
            </a:extLst>
          </p:cNvPr>
          <p:cNvSpPr txBox="1"/>
          <p:nvPr/>
        </p:nvSpPr>
        <p:spPr>
          <a:xfrm>
            <a:off x="406400" y="474133"/>
            <a:ext cx="7048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/>
              <a:t>Die eigene Hydroponik-Anlage: Bewertung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AC2BBC8-BD4B-2E9C-6BED-8C2F2FB7D06D}"/>
              </a:ext>
            </a:extLst>
          </p:cNvPr>
          <p:cNvGrpSpPr/>
          <p:nvPr/>
        </p:nvGrpSpPr>
        <p:grpSpPr>
          <a:xfrm>
            <a:off x="2722880" y="1223960"/>
            <a:ext cx="9469120" cy="1803718"/>
            <a:chOff x="2081116" y="2887662"/>
            <a:chExt cx="7639896" cy="692566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BA2AA002-C2D9-05D7-36A8-1AD3F1E06F5C}"/>
                </a:ext>
              </a:extLst>
            </p:cNvPr>
            <p:cNvSpPr/>
            <p:nvPr/>
          </p:nvSpPr>
          <p:spPr>
            <a:xfrm>
              <a:off x="2081116" y="2887662"/>
              <a:ext cx="7639896" cy="6847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pic>
          <p:nvPicPr>
            <p:cNvPr id="3" name="Grafik 2" descr="Zielgruppe mit einfarbiger Füllung">
              <a:extLst>
                <a:ext uri="{FF2B5EF4-FFF2-40B4-BE49-F238E27FC236}">
                  <a16:creationId xmlns:a16="http://schemas.microsoft.com/office/drawing/2014/main" id="{A4D5F3F7-A429-BFBE-3C8A-DEE4D01E0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23137" y="3046782"/>
              <a:ext cx="710499" cy="393492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745C069B-7A08-5694-E7C7-46B4E3C8C900}"/>
                </a:ext>
              </a:extLst>
            </p:cNvPr>
            <p:cNvSpPr txBox="1"/>
            <p:nvPr/>
          </p:nvSpPr>
          <p:spPr>
            <a:xfrm>
              <a:off x="2984817" y="3044507"/>
              <a:ext cx="6428105" cy="53572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de-DE" b="1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Aufgabe 1:</a:t>
              </a:r>
              <a:r>
                <a:rPr lang="de-DE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Vergleiche das Hydroponik-System, das du nach der Kratky-Methode angefertigt hast, mit den professionellen hydroponischen Anlagen, die du auf der Exkursion gesehen hast. Nutze für den Vergleich folgende Tabelle.  </a:t>
              </a: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de-D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20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21310-6592-6A0B-FF94-59984E8D4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3EBC8C04-583F-16B3-4590-0E9E242CB37E}"/>
              </a:ext>
            </a:extLst>
          </p:cNvPr>
          <p:cNvSpPr/>
          <p:nvPr/>
        </p:nvSpPr>
        <p:spPr>
          <a:xfrm>
            <a:off x="711200" y="745068"/>
            <a:ext cx="6739467" cy="287865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2845C1-368B-925E-EB5B-C0776DD1C2AB}"/>
              </a:ext>
            </a:extLst>
          </p:cNvPr>
          <p:cNvSpPr txBox="1"/>
          <p:nvPr/>
        </p:nvSpPr>
        <p:spPr>
          <a:xfrm>
            <a:off x="406400" y="474133"/>
            <a:ext cx="7048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i="1"/>
              <a:t>Die eigene Hydroponik-Anlage: Bewertung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A9D25F3-68AC-3455-8CDA-2CA7B5405247}"/>
              </a:ext>
            </a:extLst>
          </p:cNvPr>
          <p:cNvGrpSpPr/>
          <p:nvPr/>
        </p:nvGrpSpPr>
        <p:grpSpPr>
          <a:xfrm>
            <a:off x="7723415" y="130631"/>
            <a:ext cx="4468585" cy="1257301"/>
            <a:chOff x="4102130" y="2302807"/>
            <a:chExt cx="5618882" cy="1024466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3E962EF0-9C7A-3AB0-15E2-2667FB5CED20}"/>
                </a:ext>
              </a:extLst>
            </p:cNvPr>
            <p:cNvSpPr/>
            <p:nvPr/>
          </p:nvSpPr>
          <p:spPr>
            <a:xfrm>
              <a:off x="4102130" y="2302807"/>
              <a:ext cx="5618881" cy="10244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  <p:pic>
          <p:nvPicPr>
            <p:cNvPr id="3" name="Grafik 2" descr="Zielgruppe mit einfarbiger Füllung">
              <a:extLst>
                <a:ext uri="{FF2B5EF4-FFF2-40B4-BE49-F238E27FC236}">
                  <a16:creationId xmlns:a16="http://schemas.microsoft.com/office/drawing/2014/main" id="{8497543D-D833-C2BA-70BD-57FA87DC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6539" y="2324630"/>
              <a:ext cx="757394" cy="525048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7EC034BC-EB4B-C29F-5861-68463BEFF31C}"/>
                </a:ext>
              </a:extLst>
            </p:cNvPr>
            <p:cNvSpPr txBox="1"/>
            <p:nvPr/>
          </p:nvSpPr>
          <p:spPr>
            <a:xfrm>
              <a:off x="4944046" y="2365965"/>
              <a:ext cx="4776966" cy="7696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de-DE" sz="1400" b="1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Aufgabe 1:</a:t>
              </a:r>
              <a:r>
                <a:rPr lang="de-DE" sz="14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Vergleiche das Hydroponik-System, das du nach der Kratky-Methode angefertigt hast, mit den professionellen hydroponischen Anlagen, die du auf der Exkursion gesehen hast. Nutze für den Vergleich folgende Tabelle.  </a:t>
              </a: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de-D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EF1B2F2-0B23-5ED2-EDCA-287AE3A04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547718"/>
              </p:ext>
            </p:extLst>
          </p:nvPr>
        </p:nvGraphicFramePr>
        <p:xfrm>
          <a:off x="157843" y="1518557"/>
          <a:ext cx="11903529" cy="52088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18114">
                  <a:extLst>
                    <a:ext uri="{9D8B030D-6E8A-4147-A177-3AD203B41FA5}">
                      <a16:colId xmlns:a16="http://schemas.microsoft.com/office/drawing/2014/main" val="3099179896"/>
                    </a:ext>
                  </a:extLst>
                </a:gridCol>
                <a:gridCol w="4180114">
                  <a:extLst>
                    <a:ext uri="{9D8B030D-6E8A-4147-A177-3AD203B41FA5}">
                      <a16:colId xmlns:a16="http://schemas.microsoft.com/office/drawing/2014/main" val="2423524383"/>
                    </a:ext>
                  </a:extLst>
                </a:gridCol>
                <a:gridCol w="4305301">
                  <a:extLst>
                    <a:ext uri="{9D8B030D-6E8A-4147-A177-3AD203B41FA5}">
                      <a16:colId xmlns:a16="http://schemas.microsoft.com/office/drawing/2014/main" val="3121613104"/>
                    </a:ext>
                  </a:extLst>
                </a:gridCol>
              </a:tblGrid>
              <a:tr h="45438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Kratky-Flasche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Professionelle Anlage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467367"/>
                  </a:ext>
                </a:extLst>
              </a:tr>
              <a:tr h="679205">
                <a:tc>
                  <a:txBody>
                    <a:bodyPr/>
                    <a:lstStyle/>
                    <a:p>
                      <a:r>
                        <a:rPr lang="de-DE"/>
                        <a:t>Größe und Aufbau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158629"/>
                  </a:ext>
                </a:extLst>
              </a:tr>
              <a:tr h="679205">
                <a:tc>
                  <a:txBody>
                    <a:bodyPr/>
                    <a:lstStyle/>
                    <a:p>
                      <a:r>
                        <a:rPr lang="de-DE"/>
                        <a:t>Wasser- und Nährsalzversorgung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827314"/>
                  </a:ext>
                </a:extLst>
              </a:tr>
              <a:tr h="679205">
                <a:tc>
                  <a:txBody>
                    <a:bodyPr/>
                    <a:lstStyle/>
                    <a:p>
                      <a:r>
                        <a:rPr lang="de-DE"/>
                        <a:t>Lichtversorgung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43398"/>
                  </a:ext>
                </a:extLst>
              </a:tr>
              <a:tr h="679205">
                <a:tc>
                  <a:txBody>
                    <a:bodyPr/>
                    <a:lstStyle/>
                    <a:p>
                      <a:r>
                        <a:rPr lang="de-DE"/>
                        <a:t>Strombedarf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08884"/>
                  </a:ext>
                </a:extLst>
              </a:tr>
              <a:tr h="679205">
                <a:tc>
                  <a:txBody>
                    <a:bodyPr/>
                    <a:lstStyle/>
                    <a:p>
                      <a:r>
                        <a:rPr lang="de-DE"/>
                        <a:t>Erwarteter Ertrag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426187"/>
                  </a:ext>
                </a:extLst>
              </a:tr>
              <a:tr h="679205">
                <a:tc>
                  <a:txBody>
                    <a:bodyPr/>
                    <a:lstStyle/>
                    <a:p>
                      <a:r>
                        <a:rPr lang="de-DE"/>
                        <a:t>Kosten und Wartung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762946"/>
                  </a:ext>
                </a:extLst>
              </a:tr>
              <a:tr h="679205">
                <a:tc>
                  <a:txBody>
                    <a:bodyPr/>
                    <a:lstStyle/>
                    <a:p>
                      <a:r>
                        <a:rPr lang="de-DE"/>
                        <a:t>Nachhaltigkeit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369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13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C0CC8FA82E8B418260DAE39479A298" ma:contentTypeVersion="16" ma:contentTypeDescription="Ein neues Dokument erstellen." ma:contentTypeScope="" ma:versionID="0e575d45823de42797b1640b5dbefe3d">
  <xsd:schema xmlns:xsd="http://www.w3.org/2001/XMLSchema" xmlns:xs="http://www.w3.org/2001/XMLSchema" xmlns:p="http://schemas.microsoft.com/office/2006/metadata/properties" xmlns:ns2="daafefa5-917e-4bec-bc4d-e6dc597fe8f7" xmlns:ns3="64cf22df-9c28-4f4b-8a4e-b1cba2364136" targetNamespace="http://schemas.microsoft.com/office/2006/metadata/properties" ma:root="true" ma:fieldsID="4efbeff37913948b7d3eba1468a3aeca" ns2:_="" ns3:_="">
    <xsd:import namespace="daafefa5-917e-4bec-bc4d-e6dc597fe8f7"/>
    <xsd:import namespace="64cf22df-9c28-4f4b-8a4e-b1cba23641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Klima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afefa5-917e-4bec-bc4d-e6dc597fe8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06b0b26c-fc12-48b8-955a-6d621afa25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Klima" ma:index="19" nillable="true" ma:displayName="Thema" ma:format="Dropdown" ma:internalName="Klima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f22df-9c28-4f4b-8a4e-b1cba236413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1d004d6-f0d8-49f2-9f70-c71b4806c945}" ma:internalName="TaxCatchAll" ma:showField="CatchAllData" ma:web="64cf22df-9c28-4f4b-8a4e-b1cba23641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cf22df-9c28-4f4b-8a4e-b1cba2364136" xsi:nil="true"/>
    <Klima xmlns="daafefa5-917e-4bec-bc4d-e6dc597fe8f7" xsi:nil="true"/>
    <lcf76f155ced4ddcb4097134ff3c332f xmlns="daafefa5-917e-4bec-bc4d-e6dc597fe8f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2015FC7-5C0C-4583-9700-EB4CEE765784}">
  <ds:schemaRefs>
    <ds:schemaRef ds:uri="64cf22df-9c28-4f4b-8a4e-b1cba2364136"/>
    <ds:schemaRef ds:uri="daafefa5-917e-4bec-bc4d-e6dc597fe8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3DA113B-C798-4C49-8318-915D714A38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0174C7-A177-493C-8378-771E5D792C96}">
  <ds:schemaRefs>
    <ds:schemaRef ds:uri="64cf22df-9c28-4f4b-8a4e-b1cba2364136"/>
    <ds:schemaRef ds:uri="daafefa5-917e-4bec-bc4d-e6dc597fe8f7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Breitbild</PresentationFormat>
  <Slides>12</Slides>
  <Notes>9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Teresa Thelen</dc:creator>
  <cp:revision>4</cp:revision>
  <dcterms:created xsi:type="dcterms:W3CDTF">2025-06-17T10:58:44Z</dcterms:created>
  <dcterms:modified xsi:type="dcterms:W3CDTF">2025-10-09T11:37:55Z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0x01010031C0CC8FA82E8B418260DAE39479A298</vt:lpwstr>
  </property>
  <property fmtid="{D5CDD505-2E9C-101B-9397-08002B2CF9AE}" pid="3" name="MediaServiceImageTags">
    <vt:lpwstr/>
  </property>
</Properties>
</file>