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8" r:id="rId13"/>
    <p:sldId id="266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7A81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2072D-E54B-0343-14F2-8102651003A2}" v="32" dt="2025-10-14T08:53:39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70A1-8329-DE43-8D54-A95FF20ED899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B0B06-EB66-E140-97F1-8CD98149E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18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B0B06-EB66-E140-97F1-8CD98149E65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79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B0B06-EB66-E140-97F1-8CD98149E65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</a:t>
            </a:r>
          </a:p>
          <a:p>
            <a:r>
              <a:rPr lang="de-DE"/>
              <a:t>Licht, Wasser, Nährstoffe, CO2, Platz/Halt, Sauerstoff??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B0B06-EB66-E140-97F1-8CD98149E65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44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</a:t>
            </a:r>
          </a:p>
          <a:p>
            <a:r>
              <a:rPr lang="de-DE"/>
              <a:t>Sauerstoff??</a:t>
            </a:r>
          </a:p>
          <a:p>
            <a:endParaRPr lang="de-DE"/>
          </a:p>
          <a:p>
            <a:r>
              <a:rPr lang="de-DE"/>
              <a:t>Licht </a:t>
            </a:r>
            <a:r>
              <a:rPr lang="de-DE">
                <a:sym typeface="Wingdings" pitchFamily="2" charset="2"/>
              </a:rPr>
              <a:t> Photosynthese  Sonne</a:t>
            </a:r>
          </a:p>
          <a:p>
            <a:r>
              <a:rPr lang="de-DE">
                <a:sym typeface="Wingdings" pitchFamily="2" charset="2"/>
              </a:rPr>
              <a:t>Wasser  Lösen &amp; Transport von Nährstoffen &amp; Photosynthese  Regen (Bewässerung) </a:t>
            </a:r>
          </a:p>
          <a:p>
            <a:r>
              <a:rPr lang="de-DE">
                <a:sym typeface="Wingdings" pitchFamily="2" charset="2"/>
              </a:rPr>
              <a:t>Nährstoffe  Wachstum (?)  Erde</a:t>
            </a:r>
          </a:p>
          <a:p>
            <a:r>
              <a:rPr lang="de-DE">
                <a:sym typeface="Wingdings" pitchFamily="2" charset="2"/>
              </a:rPr>
              <a:t>CO2  Fotosynthese  Luft</a:t>
            </a:r>
          </a:p>
          <a:p>
            <a:r>
              <a:rPr lang="de-DE">
                <a:sym typeface="Wingdings" pitchFamily="2" charset="2"/>
              </a:rPr>
              <a:t>Halt / Platz  Wurzeln verankern sich  Boden </a:t>
            </a:r>
          </a:p>
          <a:p>
            <a:endParaRPr lang="de-DE">
              <a:sym typeface="Wingdings" pitchFamily="2" charset="2"/>
            </a:endParaRPr>
          </a:p>
          <a:p>
            <a:r>
              <a:rPr lang="de-DE">
                <a:sym typeface="Wingdings" pitchFamily="2" charset="2"/>
              </a:rPr>
              <a:t>Was können wir verändern / beeinflussen? </a:t>
            </a:r>
          </a:p>
          <a:p>
            <a:r>
              <a:rPr lang="de-DE">
                <a:sym typeface="Wingdings" pitchFamily="2" charset="2"/>
              </a:rPr>
              <a:t>Sonne – künstliches Licht </a:t>
            </a:r>
          </a:p>
          <a:p>
            <a:r>
              <a:rPr lang="de-DE">
                <a:sym typeface="Wingdings" pitchFamily="2" charset="2"/>
              </a:rPr>
              <a:t>Mineralien in der Erde – Nährstofflösung / Dünger</a:t>
            </a:r>
          </a:p>
          <a:p>
            <a:r>
              <a:rPr lang="de-DE">
                <a:sym typeface="Wingdings" pitchFamily="2" charset="2"/>
              </a:rPr>
              <a:t>Boden als Halt – </a:t>
            </a:r>
            <a:r>
              <a:rPr lang="de-DE" err="1">
                <a:sym typeface="Wingdings" pitchFamily="2" charset="2"/>
              </a:rPr>
              <a:t>z.b.</a:t>
            </a:r>
            <a:r>
              <a:rPr lang="de-DE">
                <a:sym typeface="Wingdings" pitchFamily="2" charset="2"/>
              </a:rPr>
              <a:t> Steinwollwürfel 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B0B06-EB66-E140-97F1-8CD98149E65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04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B0B06-EB66-E140-97F1-8CD98149E65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72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</a:t>
            </a:r>
          </a:p>
          <a:p>
            <a:r>
              <a:rPr lang="de-DE"/>
              <a:t>Wenn Salat-Männchen eingeblendet wird Rückbezug zur Problemstellung moderieren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B0B06-EB66-E140-97F1-8CD98149E65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90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B0B06-EB66-E140-97F1-8CD98149E65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46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SuS</a:t>
            </a:r>
            <a:r>
              <a:rPr lang="de-DE"/>
              <a:t> sollen sich das kurz angucken, </a:t>
            </a:r>
            <a:r>
              <a:rPr lang="de-DE" err="1"/>
              <a:t>ggf</a:t>
            </a:r>
            <a:r>
              <a:rPr lang="de-DE"/>
              <a:t> mit Sitznachbarn darüber sprechen und danach einen Punkt ihrer Wahl versuchen zu erklären</a:t>
            </a:r>
          </a:p>
          <a:p>
            <a:r>
              <a:rPr lang="de-DE"/>
              <a:t>Den Rest erklären </a:t>
            </a:r>
          </a:p>
          <a:p>
            <a:endParaRPr lang="de-DE"/>
          </a:p>
          <a:p>
            <a:r>
              <a:rPr lang="de-DE"/>
              <a:t>https://</a:t>
            </a:r>
            <a:r>
              <a:rPr lang="de-DE" err="1"/>
              <a:t>www.hydroponik</a:t>
            </a:r>
            <a:r>
              <a:rPr lang="de-DE"/>
              <a:t>-urban-</a:t>
            </a:r>
            <a:r>
              <a:rPr lang="de-DE" err="1"/>
              <a:t>gardening.de</a:t>
            </a:r>
            <a:r>
              <a:rPr lang="de-DE"/>
              <a:t>/</a:t>
            </a:r>
            <a:r>
              <a:rPr lang="de-DE" err="1"/>
              <a:t>hydroponik-leitfaden</a:t>
            </a:r>
            <a:r>
              <a:rPr lang="de-DE"/>
              <a:t>/</a:t>
            </a:r>
            <a:r>
              <a:rPr lang="de-DE" err="1"/>
              <a:t>hydroponik-leitfaden</a:t>
            </a:r>
            <a:r>
              <a:rPr lang="de-DE"/>
              <a:t>/?L=0wir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B0B06-EB66-E140-97F1-8CD98149E65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31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0936C-0DF7-FCBA-4A92-B855231A0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896335-63B4-7552-8AAD-C2C178607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09DF7C-A7AA-6C11-B965-47E8C8FF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D267FD-5E01-BB3F-CF83-8155DDA6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0DDAAC-D8F4-312F-3FEE-D2621161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FF64D-30D7-10C4-BFDB-A3269722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522008-46EA-1084-6D23-46D380833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7FC6F3-BF40-D1F0-089C-4077BC45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5021F-B8BF-0F38-0803-F91D209B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C90595-7479-E69A-FBB1-7B5AEDB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71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AD72C0-3192-376B-F5C1-E5487CFFE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C637C7-4EF9-E38F-B7D5-95A8068A1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271F3B-31C1-7712-6D07-47D024D7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970FCE-C3C1-A213-2038-69A8883A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07D927-0A60-0939-75C5-82345828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2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082C2-680D-2D20-B1A5-862B1E50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7DB129-87FD-88C3-CCE3-DAB2DEB7F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F2F218-34DF-69C4-7859-931E0BC2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40284A-7D85-015C-BAC6-99813D9A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700129-9443-F975-4D65-C61B2143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14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4DA0A-9382-8FA6-3490-015A37F8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3383E0-DD94-A807-6516-022A07494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80C71C-F743-4873-E6C6-85582D09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43AAAC-0E1F-7A33-1272-1B144BFD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7E6AE6-8E01-DB2E-4C04-EA0AB658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39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2AE81-0B42-4C77-B381-957BC4939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0C894-D48D-685A-E778-61FFA0F0C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81EFC0-AD0B-20B3-43A2-203BED03C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93FEA-535C-3EF8-52CE-5FC6896C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95F895-BFAB-E4CA-8DD7-39003896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E4E651-2B59-3038-2367-76AFAB88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44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71DD7-8E66-474A-C310-F0113FA1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AC0446-354A-A293-0123-9F3F7BFBB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3CC088-D203-A0AD-477D-2C00D49BF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5A1260-C372-7BF3-77FD-42A261D5F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EBC95A-D334-0C46-05C2-C0DCECB43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AC0AC3-3D56-D9E0-6F75-43FEDD56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1423D1B-068F-8067-0411-C5CB4C8F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5C32BA8-AFB7-A8D4-6031-604FD136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30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E331F-212F-7EBF-8CD5-BA045524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2087C2-635B-5098-D38A-A5DDB7E4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B8FDD-CFE5-450E-4E65-DC14ECE7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0D2129-CADD-CBEC-C38E-5C791E9E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12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405A8E-EA5A-F254-FB31-F5499B47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AA0EE0-DEDC-BAF4-B8B0-55E47B36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540AE3-930A-E7BE-4981-7702946D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85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A908-F75C-2737-60BA-9CF1CB2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C69DBD-D193-6E83-3D5F-B2E5B2F25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DFA87D-4C72-67F2-A8FA-389F7FBAE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CAA931-A871-139B-1581-B87B84E1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0147F8-84AC-B004-06E2-14A5B314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AC1639-CD29-FB70-C519-66CA655E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9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C7A69-E8D9-F6A8-BB8F-CCCBDD52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E069D3-9B17-DE3E-2CAB-EDAB3349F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6FFC46-2578-611D-84D7-0EB5D3F42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2A1FEB-8F75-5504-A491-5F1EF9F3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DA4401-C75F-AD9C-BF8C-BC806C7E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75F5D9-C3A3-67E4-CD49-EE87587F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93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0BD680-06AB-A6FE-D25C-9311F918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9A8C1F-215F-0325-B620-F6E37FA81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2F2115-3484-418F-2568-8CA49E061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11484A-E3D9-B742-9A90-CADF210253C1}" type="datetimeFigureOut">
              <a:rPr lang="de-DE" smtClean="0"/>
              <a:t>14.10.2025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2335BC-F7C3-EF7D-AA0D-F8F87BFD4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56769E-D35B-4A38-8422-DB82996B9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8AD16A-CC6A-9540-8DAC-B1158D6D92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7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4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Logo Zukunft auf dem Teller">
            <a:extLst>
              <a:ext uri="{FF2B5EF4-FFF2-40B4-BE49-F238E27FC236}">
                <a16:creationId xmlns:a16="http://schemas.microsoft.com/office/drawing/2014/main" id="{1BD592EF-C898-A1A5-2A21-C8A3BA9C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3847" b="-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2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5E43659-067E-E8D0-F490-E0499873527B}"/>
              </a:ext>
            </a:extLst>
          </p:cNvPr>
          <p:cNvSpPr/>
          <p:nvPr/>
        </p:nvSpPr>
        <p:spPr>
          <a:xfrm>
            <a:off x="609600" y="570706"/>
            <a:ext cx="4944534" cy="242094"/>
          </a:xfrm>
          <a:prstGeom prst="roundRect">
            <a:avLst/>
          </a:prstGeom>
          <a:solidFill>
            <a:srgbClr val="7A81FF"/>
          </a:solidFill>
          <a:ln>
            <a:solidFill>
              <a:srgbClr val="7A8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1A8190-DC80-3BCA-A02B-6A48C68325A7}"/>
              </a:ext>
            </a:extLst>
          </p:cNvPr>
          <p:cNvSpPr txBox="1"/>
          <p:nvPr/>
        </p:nvSpPr>
        <p:spPr>
          <a:xfrm>
            <a:off x="287868" y="372532"/>
            <a:ext cx="512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/>
              <a:t>Welche Vorteile bietet Hydroponik?</a:t>
            </a:r>
          </a:p>
        </p:txBody>
      </p:sp>
      <p:pic>
        <p:nvPicPr>
          <p:cNvPr id="2" name="Grafik 1" descr="Ein Bild, das Schaufel enthält.&#10;&#10;KI-generierte Inhalte können fehlerhaft sein.">
            <a:extLst>
              <a:ext uri="{FF2B5EF4-FFF2-40B4-BE49-F238E27FC236}">
                <a16:creationId xmlns:a16="http://schemas.microsoft.com/office/drawing/2014/main" id="{B61AE390-93E8-0EC2-6D82-F37A88041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463" y="3941952"/>
            <a:ext cx="1713940" cy="258855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3" name="Grafik 2" descr="Ein Bild, das Design enthält.&#10;&#10;KI-generierte Inhalte können fehlerhaft sein.">
            <a:extLst>
              <a:ext uri="{FF2B5EF4-FFF2-40B4-BE49-F238E27FC236}">
                <a16:creationId xmlns:a16="http://schemas.microsoft.com/office/drawing/2014/main" id="{5101BCDA-DB9A-40BC-CFC3-4A35C75F8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504" y="1193425"/>
            <a:ext cx="1713940" cy="258855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4" name="Grafik 3" descr="Ein Bild, das Clipart, Design, Origami enthält.&#10;&#10;KI-generierte Inhalte können fehlerhaft sein.">
            <a:extLst>
              <a:ext uri="{FF2B5EF4-FFF2-40B4-BE49-F238E27FC236}">
                <a16:creationId xmlns:a16="http://schemas.microsoft.com/office/drawing/2014/main" id="{EF7D02A8-061A-DB60-C43B-3F4780C33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385" y="3929609"/>
            <a:ext cx="1713940" cy="258855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4FFD8C6-4614-DCC7-FF30-A93BE260C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638" y="3929609"/>
            <a:ext cx="1713940" cy="258855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E12C34-0005-2406-B389-175D24192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889" y="1192812"/>
            <a:ext cx="1736352" cy="258855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10" name="Grafik 9" descr="Ein Bild, das Design enthält.&#10;&#10;KI-generierte Inhalte können fehlerhaft sein.">
            <a:extLst>
              <a:ext uri="{FF2B5EF4-FFF2-40B4-BE49-F238E27FC236}">
                <a16:creationId xmlns:a16="http://schemas.microsoft.com/office/drawing/2014/main" id="{C84A9644-43DD-79F6-CAC6-A5809523D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639" y="1193424"/>
            <a:ext cx="1713940" cy="258855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668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C09A61A-01A7-1531-A8A6-661D3A01EFEF}"/>
              </a:ext>
            </a:extLst>
          </p:cNvPr>
          <p:cNvSpPr/>
          <p:nvPr/>
        </p:nvSpPr>
        <p:spPr>
          <a:xfrm>
            <a:off x="3183465" y="1197239"/>
            <a:ext cx="5842001" cy="259027"/>
          </a:xfrm>
          <a:prstGeom prst="roundRect">
            <a:avLst/>
          </a:prstGeom>
          <a:solidFill>
            <a:srgbClr val="7A81FF"/>
          </a:solidFill>
          <a:ln>
            <a:solidFill>
              <a:srgbClr val="7A8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D7CBC6-75D3-FB35-7C67-9A1B4CBAE1D0}"/>
              </a:ext>
            </a:extLst>
          </p:cNvPr>
          <p:cNvSpPr txBox="1"/>
          <p:nvPr/>
        </p:nvSpPr>
        <p:spPr>
          <a:xfrm>
            <a:off x="2912533" y="931333"/>
            <a:ext cx="6092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/>
              <a:t>Aktives System vs. Passives System </a:t>
            </a:r>
          </a:p>
        </p:txBody>
      </p: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5500F5BB-28BB-45C9-AF0E-609914079EAE}"/>
              </a:ext>
            </a:extLst>
          </p:cNvPr>
          <p:cNvCxnSpPr>
            <a:cxnSpLocks/>
          </p:cNvCxnSpPr>
          <p:nvPr/>
        </p:nvCxnSpPr>
        <p:spPr>
          <a:xfrm>
            <a:off x="7687733" y="1591733"/>
            <a:ext cx="2252134" cy="931334"/>
          </a:xfrm>
          <a:prstGeom prst="curvedConnector3">
            <a:avLst>
              <a:gd name="adj1" fmla="val 14624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krümmte Verbindung 18">
            <a:extLst>
              <a:ext uri="{FF2B5EF4-FFF2-40B4-BE49-F238E27FC236}">
                <a16:creationId xmlns:a16="http://schemas.microsoft.com/office/drawing/2014/main" id="{4D042ADE-8044-D065-F3A8-3F2FCB14296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70668" y="1642532"/>
            <a:ext cx="1490133" cy="948265"/>
          </a:xfrm>
          <a:prstGeom prst="curvedConnector3">
            <a:avLst>
              <a:gd name="adj1" fmla="val 17045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nhaltsplatzhalter 3" descr="GMO Silhouette">
            <a:extLst>
              <a:ext uri="{FF2B5EF4-FFF2-40B4-BE49-F238E27FC236}">
                <a16:creationId xmlns:a16="http://schemas.microsoft.com/office/drawing/2014/main" id="{3E30F32F-5797-94F8-4A4E-717202C92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5334" y="2370666"/>
            <a:ext cx="541867" cy="54186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E429248-CCE3-EFA5-0354-B0D8EE4A8532}"/>
              </a:ext>
            </a:extLst>
          </p:cNvPr>
          <p:cNvSpPr txBox="1"/>
          <p:nvPr/>
        </p:nvSpPr>
        <p:spPr>
          <a:xfrm>
            <a:off x="2929467" y="2523067"/>
            <a:ext cx="210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Komplex im Aufbau</a:t>
            </a:r>
          </a:p>
        </p:txBody>
      </p:sp>
      <p:pic>
        <p:nvPicPr>
          <p:cNvPr id="29" name="Inhaltsplatzhalter 3" descr="GMO Silhouette">
            <a:extLst>
              <a:ext uri="{FF2B5EF4-FFF2-40B4-BE49-F238E27FC236}">
                <a16:creationId xmlns:a16="http://schemas.microsoft.com/office/drawing/2014/main" id="{4C03825F-61AF-7D1E-3007-733ACCEB1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5736" y="3139923"/>
            <a:ext cx="541867" cy="541867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06E998A3-1B05-7C01-FCEF-005BB365A0D0}"/>
              </a:ext>
            </a:extLst>
          </p:cNvPr>
          <p:cNvSpPr txBox="1"/>
          <p:nvPr/>
        </p:nvSpPr>
        <p:spPr>
          <a:xfrm>
            <a:off x="2929467" y="3268133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Benötigen Strom</a:t>
            </a:r>
          </a:p>
        </p:txBody>
      </p:sp>
      <p:pic>
        <p:nvPicPr>
          <p:cNvPr id="31" name="Inhaltsplatzhalter 3" descr="GMO Silhouette">
            <a:extLst>
              <a:ext uri="{FF2B5EF4-FFF2-40B4-BE49-F238E27FC236}">
                <a16:creationId xmlns:a16="http://schemas.microsoft.com/office/drawing/2014/main" id="{A31490B0-E38C-5DD5-B9AF-73B3163D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5335" y="3945467"/>
            <a:ext cx="541867" cy="541867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C925378A-E725-B638-98B4-61CE6B5CF34C}"/>
              </a:ext>
            </a:extLst>
          </p:cNvPr>
          <p:cNvSpPr txBox="1"/>
          <p:nvPr/>
        </p:nvSpPr>
        <p:spPr>
          <a:xfrm>
            <a:off x="2929467" y="3962399"/>
            <a:ext cx="3640667" cy="64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Wesentlich effektiver als passive Systeme</a:t>
            </a:r>
          </a:p>
        </p:txBody>
      </p:sp>
      <p:pic>
        <p:nvPicPr>
          <p:cNvPr id="33" name="Inhaltsplatzhalter 3" descr="GMO Silhouette">
            <a:extLst>
              <a:ext uri="{FF2B5EF4-FFF2-40B4-BE49-F238E27FC236}">
                <a16:creationId xmlns:a16="http://schemas.microsoft.com/office/drawing/2014/main" id="{1CA4AB03-9E96-CC99-54DC-CC2AC9162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801" y="2331962"/>
            <a:ext cx="541867" cy="541867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78E8EB94-F603-6BA1-6783-FAD41A3B7CDA}"/>
              </a:ext>
            </a:extLst>
          </p:cNvPr>
          <p:cNvSpPr txBox="1"/>
          <p:nvPr/>
        </p:nvSpPr>
        <p:spPr>
          <a:xfrm>
            <a:off x="7438571" y="2481943"/>
            <a:ext cx="189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Einfacher Aufbau</a:t>
            </a:r>
          </a:p>
        </p:txBody>
      </p:sp>
      <p:pic>
        <p:nvPicPr>
          <p:cNvPr id="35" name="Inhaltsplatzhalter 3" descr="GMO Silhouette">
            <a:extLst>
              <a:ext uri="{FF2B5EF4-FFF2-40B4-BE49-F238E27FC236}">
                <a16:creationId xmlns:a16="http://schemas.microsoft.com/office/drawing/2014/main" id="{1DDC3926-F0AF-99C4-7881-754C80BBB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5334" y="3183466"/>
            <a:ext cx="541867" cy="541867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0D8DF4F9-33C2-50B7-CFC8-F24C9F0162C3}"/>
              </a:ext>
            </a:extLst>
          </p:cNvPr>
          <p:cNvSpPr txBox="1"/>
          <p:nvPr/>
        </p:nvSpPr>
        <p:spPr>
          <a:xfrm>
            <a:off x="7477275" y="3171371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Meistens ohne Strom, Pumpen oder andere technische Mittel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EEDC51B-D09A-9F5E-C001-8B1C3FEC5EAB}"/>
              </a:ext>
            </a:extLst>
          </p:cNvPr>
          <p:cNvSpPr txBox="1"/>
          <p:nvPr/>
        </p:nvSpPr>
        <p:spPr>
          <a:xfrm>
            <a:off x="7428894" y="4022875"/>
            <a:ext cx="2956077" cy="65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Weniger Effektiv als aktive Systeme</a:t>
            </a:r>
          </a:p>
        </p:txBody>
      </p:sp>
      <p:pic>
        <p:nvPicPr>
          <p:cNvPr id="38" name="Inhaltsplatzhalter 3" descr="GMO Silhouette">
            <a:extLst>
              <a:ext uri="{FF2B5EF4-FFF2-40B4-BE49-F238E27FC236}">
                <a16:creationId xmlns:a16="http://schemas.microsoft.com/office/drawing/2014/main" id="{8970DAD4-8F64-F259-9972-064E2ACA2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7029" y="4005942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4A935-9B56-BE64-3EBF-C1D2584FC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FF654AED-EBEB-5BDD-BEE0-8590B6A36CE3}"/>
              </a:ext>
            </a:extLst>
          </p:cNvPr>
          <p:cNvSpPr/>
          <p:nvPr/>
        </p:nvSpPr>
        <p:spPr>
          <a:xfrm>
            <a:off x="3183465" y="1197239"/>
            <a:ext cx="5842001" cy="259027"/>
          </a:xfrm>
          <a:prstGeom prst="roundRect">
            <a:avLst/>
          </a:prstGeom>
          <a:solidFill>
            <a:srgbClr val="7A81FF"/>
          </a:solidFill>
          <a:ln>
            <a:solidFill>
              <a:srgbClr val="7A8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52A843-B0C0-98B9-AC5E-C5CF1DD941E2}"/>
              </a:ext>
            </a:extLst>
          </p:cNvPr>
          <p:cNvSpPr txBox="1"/>
          <p:nvPr/>
        </p:nvSpPr>
        <p:spPr>
          <a:xfrm>
            <a:off x="2912533" y="931333"/>
            <a:ext cx="6092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/>
              <a:t>Aktives System vs. Passives System </a:t>
            </a:r>
          </a:p>
        </p:txBody>
      </p: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F2D8D3B5-5932-9694-876C-0C863392E39F}"/>
              </a:ext>
            </a:extLst>
          </p:cNvPr>
          <p:cNvCxnSpPr>
            <a:cxnSpLocks/>
          </p:cNvCxnSpPr>
          <p:nvPr/>
        </p:nvCxnSpPr>
        <p:spPr>
          <a:xfrm>
            <a:off x="7687733" y="1591733"/>
            <a:ext cx="2252134" cy="931334"/>
          </a:xfrm>
          <a:prstGeom prst="curvedConnector3">
            <a:avLst>
              <a:gd name="adj1" fmla="val 146241"/>
            </a:avLst>
          </a:prstGeom>
          <a:ln>
            <a:solidFill>
              <a:schemeClr val="tx2">
                <a:lumMod val="10000"/>
                <a:lumOff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krümmte Verbindung 18">
            <a:extLst>
              <a:ext uri="{FF2B5EF4-FFF2-40B4-BE49-F238E27FC236}">
                <a16:creationId xmlns:a16="http://schemas.microsoft.com/office/drawing/2014/main" id="{7B2C28B2-E777-2C1E-0311-D112F02A8D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70668" y="1642532"/>
            <a:ext cx="1490133" cy="948265"/>
          </a:xfrm>
          <a:prstGeom prst="curvedConnector3">
            <a:avLst>
              <a:gd name="adj1" fmla="val 17045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nhaltsplatzhalter 3" descr="GMO Silhouette">
            <a:extLst>
              <a:ext uri="{FF2B5EF4-FFF2-40B4-BE49-F238E27FC236}">
                <a16:creationId xmlns:a16="http://schemas.microsoft.com/office/drawing/2014/main" id="{DA3F98C2-F9D2-6F86-4C31-9F3F36EA8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5334" y="2370666"/>
            <a:ext cx="541867" cy="54186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58A2C3DF-BD98-EFBB-05A3-6203E5547C41}"/>
              </a:ext>
            </a:extLst>
          </p:cNvPr>
          <p:cNvSpPr txBox="1"/>
          <p:nvPr/>
        </p:nvSpPr>
        <p:spPr>
          <a:xfrm>
            <a:off x="2929467" y="2523067"/>
            <a:ext cx="210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Komplex im Aufbau</a:t>
            </a:r>
          </a:p>
        </p:txBody>
      </p:sp>
      <p:pic>
        <p:nvPicPr>
          <p:cNvPr id="29" name="Inhaltsplatzhalter 3" descr="GMO Silhouette">
            <a:extLst>
              <a:ext uri="{FF2B5EF4-FFF2-40B4-BE49-F238E27FC236}">
                <a16:creationId xmlns:a16="http://schemas.microsoft.com/office/drawing/2014/main" id="{29D8CF8A-0E2F-616C-ACA6-7F9B54648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5736" y="3139923"/>
            <a:ext cx="541867" cy="541867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9F174C30-6994-CCE5-84AF-BEFDE42E7056}"/>
              </a:ext>
            </a:extLst>
          </p:cNvPr>
          <p:cNvSpPr txBox="1"/>
          <p:nvPr/>
        </p:nvSpPr>
        <p:spPr>
          <a:xfrm>
            <a:off x="2929467" y="3268133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Benötigen Strom</a:t>
            </a:r>
          </a:p>
        </p:txBody>
      </p:sp>
      <p:pic>
        <p:nvPicPr>
          <p:cNvPr id="31" name="Inhaltsplatzhalter 3" descr="GMO Silhouette">
            <a:extLst>
              <a:ext uri="{FF2B5EF4-FFF2-40B4-BE49-F238E27FC236}">
                <a16:creationId xmlns:a16="http://schemas.microsoft.com/office/drawing/2014/main" id="{9350B1CC-0A37-E311-EA05-1997046A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5335" y="3945467"/>
            <a:ext cx="541867" cy="541867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18473285-F719-5785-79F4-A62582842E18}"/>
              </a:ext>
            </a:extLst>
          </p:cNvPr>
          <p:cNvSpPr txBox="1"/>
          <p:nvPr/>
        </p:nvSpPr>
        <p:spPr>
          <a:xfrm>
            <a:off x="2929467" y="3962399"/>
            <a:ext cx="3640667" cy="64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Wesentlich effektiver als passive Systeme</a:t>
            </a:r>
          </a:p>
        </p:txBody>
      </p:sp>
      <p:pic>
        <p:nvPicPr>
          <p:cNvPr id="33" name="Inhaltsplatzhalter 3" descr="GMO Silhouette">
            <a:extLst>
              <a:ext uri="{FF2B5EF4-FFF2-40B4-BE49-F238E27FC236}">
                <a16:creationId xmlns:a16="http://schemas.microsoft.com/office/drawing/2014/main" id="{19B1FCEC-2395-15C5-EE05-B1DF4C909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8801" y="2331962"/>
            <a:ext cx="541867" cy="541867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B44151DB-B964-148B-2FC0-1BBEF983420A}"/>
              </a:ext>
            </a:extLst>
          </p:cNvPr>
          <p:cNvSpPr txBox="1"/>
          <p:nvPr/>
        </p:nvSpPr>
        <p:spPr>
          <a:xfrm>
            <a:off x="7438571" y="2481943"/>
            <a:ext cx="189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bg1">
                    <a:lumMod val="75000"/>
                  </a:schemeClr>
                </a:solidFill>
              </a:rPr>
              <a:t>Einfacher Aufbau</a:t>
            </a:r>
          </a:p>
        </p:txBody>
      </p:sp>
      <p:pic>
        <p:nvPicPr>
          <p:cNvPr id="35" name="Inhaltsplatzhalter 3" descr="GMO Silhouette">
            <a:extLst>
              <a:ext uri="{FF2B5EF4-FFF2-40B4-BE49-F238E27FC236}">
                <a16:creationId xmlns:a16="http://schemas.microsoft.com/office/drawing/2014/main" id="{5327B3D3-082D-0479-765E-A6555435D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5334" y="3183466"/>
            <a:ext cx="541867" cy="541867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1D234443-1EA5-29A9-46C6-93690497AA2F}"/>
              </a:ext>
            </a:extLst>
          </p:cNvPr>
          <p:cNvSpPr txBox="1"/>
          <p:nvPr/>
        </p:nvSpPr>
        <p:spPr>
          <a:xfrm>
            <a:off x="7477275" y="3171371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>
                    <a:lumMod val="75000"/>
                  </a:schemeClr>
                </a:solidFill>
              </a:rPr>
              <a:t>Meistens ohne Strom, Pumpen oder andere technische Mittel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8819CC7-E8CF-ED0E-4C79-477F79D8DEE5}"/>
              </a:ext>
            </a:extLst>
          </p:cNvPr>
          <p:cNvSpPr txBox="1"/>
          <p:nvPr/>
        </p:nvSpPr>
        <p:spPr>
          <a:xfrm>
            <a:off x="7428894" y="4022875"/>
            <a:ext cx="2956077" cy="65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>
                    <a:lumMod val="75000"/>
                  </a:schemeClr>
                </a:solidFill>
              </a:rPr>
              <a:t>Weniger Effektiv als aktive Systeme</a:t>
            </a:r>
          </a:p>
        </p:txBody>
      </p:sp>
      <p:pic>
        <p:nvPicPr>
          <p:cNvPr id="38" name="Inhaltsplatzhalter 3" descr="GMO Silhouette">
            <a:extLst>
              <a:ext uri="{FF2B5EF4-FFF2-40B4-BE49-F238E27FC236}">
                <a16:creationId xmlns:a16="http://schemas.microsoft.com/office/drawing/2014/main" id="{008AEFF1-2AEC-A188-28C9-E1AB8EAA4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7029" y="4005942"/>
            <a:ext cx="541867" cy="541867"/>
          </a:xfrm>
          <a:prstGeom prst="rect">
            <a:avLst/>
          </a:prstGeom>
        </p:spPr>
      </p:pic>
      <p:sp>
        <p:nvSpPr>
          <p:cNvPr id="2" name="Ring 1">
            <a:extLst>
              <a:ext uri="{FF2B5EF4-FFF2-40B4-BE49-F238E27FC236}">
                <a16:creationId xmlns:a16="http://schemas.microsoft.com/office/drawing/2014/main" id="{12349234-8374-D707-1693-071B7BCA9E75}"/>
              </a:ext>
            </a:extLst>
          </p:cNvPr>
          <p:cNvSpPr/>
          <p:nvPr/>
        </p:nvSpPr>
        <p:spPr>
          <a:xfrm>
            <a:off x="1589315" y="1284514"/>
            <a:ext cx="4963886" cy="4615544"/>
          </a:xfrm>
          <a:custGeom>
            <a:avLst/>
            <a:gdLst>
              <a:gd name="connsiteX0" fmla="*/ 0 w 4963886"/>
              <a:gd name="connsiteY0" fmla="*/ 2307772 h 4615544"/>
              <a:gd name="connsiteX1" fmla="*/ 2481943 w 4963886"/>
              <a:gd name="connsiteY1" fmla="*/ 0 h 4615544"/>
              <a:gd name="connsiteX2" fmla="*/ 4963886 w 4963886"/>
              <a:gd name="connsiteY2" fmla="*/ 2307772 h 4615544"/>
              <a:gd name="connsiteX3" fmla="*/ 2481943 w 4963886"/>
              <a:gd name="connsiteY3" fmla="*/ 4615544 h 4615544"/>
              <a:gd name="connsiteX4" fmla="*/ 0 w 4963886"/>
              <a:gd name="connsiteY4" fmla="*/ 2307772 h 4615544"/>
              <a:gd name="connsiteX5" fmla="*/ 0 w 4963886"/>
              <a:gd name="connsiteY5" fmla="*/ 2307772 h 4615544"/>
              <a:gd name="connsiteX6" fmla="*/ 2481943 w 4963886"/>
              <a:gd name="connsiteY6" fmla="*/ 4615544 h 4615544"/>
              <a:gd name="connsiteX7" fmla="*/ 4963886 w 4963886"/>
              <a:gd name="connsiteY7" fmla="*/ 2307772 h 4615544"/>
              <a:gd name="connsiteX8" fmla="*/ 2481943 w 4963886"/>
              <a:gd name="connsiteY8" fmla="*/ 0 h 4615544"/>
              <a:gd name="connsiteX9" fmla="*/ 0 w 4963886"/>
              <a:gd name="connsiteY9" fmla="*/ 2307772 h 461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3886" h="4615544" extrusionOk="0">
                <a:moveTo>
                  <a:pt x="0" y="2307772"/>
                </a:moveTo>
                <a:cubicBezTo>
                  <a:pt x="-127943" y="954307"/>
                  <a:pt x="740361" y="139183"/>
                  <a:pt x="2481943" y="0"/>
                </a:cubicBezTo>
                <a:cubicBezTo>
                  <a:pt x="4106420" y="53418"/>
                  <a:pt x="4825134" y="1037637"/>
                  <a:pt x="4963886" y="2307772"/>
                </a:cubicBezTo>
                <a:cubicBezTo>
                  <a:pt x="4781761" y="3760174"/>
                  <a:pt x="3835774" y="4708999"/>
                  <a:pt x="2481943" y="4615544"/>
                </a:cubicBezTo>
                <a:cubicBezTo>
                  <a:pt x="975742" y="4541430"/>
                  <a:pt x="193560" y="3674803"/>
                  <a:pt x="0" y="2307772"/>
                </a:cubicBezTo>
                <a:close/>
                <a:moveTo>
                  <a:pt x="0" y="2307772"/>
                </a:moveTo>
                <a:cubicBezTo>
                  <a:pt x="336676" y="3622259"/>
                  <a:pt x="1159630" y="4515883"/>
                  <a:pt x="2481943" y="4615544"/>
                </a:cubicBezTo>
                <a:cubicBezTo>
                  <a:pt x="3767868" y="4602556"/>
                  <a:pt x="4913560" y="3629701"/>
                  <a:pt x="4963886" y="2307772"/>
                </a:cubicBezTo>
                <a:cubicBezTo>
                  <a:pt x="4946895" y="871188"/>
                  <a:pt x="3679469" y="240717"/>
                  <a:pt x="2481943" y="0"/>
                </a:cubicBezTo>
                <a:cubicBezTo>
                  <a:pt x="1226414" y="64500"/>
                  <a:pt x="71840" y="1050498"/>
                  <a:pt x="0" y="2307772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donu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4" name="Gekrümmte Verbindung 13">
            <a:extLst>
              <a:ext uri="{FF2B5EF4-FFF2-40B4-BE49-F238E27FC236}">
                <a16:creationId xmlns:a16="http://schemas.microsoft.com/office/drawing/2014/main" id="{40C1CF3D-519E-7096-7FA6-B824CE2A1220}"/>
              </a:ext>
            </a:extLst>
          </p:cNvPr>
          <p:cNvCxnSpPr>
            <a:stCxn id="2" idx="5"/>
          </p:cNvCxnSpPr>
          <p:nvPr/>
        </p:nvCxnSpPr>
        <p:spPr>
          <a:xfrm rot="16200000" flipH="1">
            <a:off x="6730537" y="4319847"/>
            <a:ext cx="428528" cy="2237088"/>
          </a:xfrm>
          <a:prstGeom prst="curvedConnector4">
            <a:avLst>
              <a:gd name="adj1" fmla="val -24249"/>
              <a:gd name="adj2" fmla="val 5435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BF00A29-81B7-EBC9-A522-A5F6DE492E61}"/>
              </a:ext>
            </a:extLst>
          </p:cNvPr>
          <p:cNvSpPr txBox="1"/>
          <p:nvPr/>
        </p:nvSpPr>
        <p:spPr>
          <a:xfrm>
            <a:off x="8072845" y="5421085"/>
            <a:ext cx="253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>
                <a:solidFill>
                  <a:srgbClr val="C00000"/>
                </a:solidFill>
                <a:latin typeface="Alasassy Caps" pitchFamily="2" charset="0"/>
              </a:rPr>
              <a:t>Exkursion am Freitag</a:t>
            </a:r>
          </a:p>
        </p:txBody>
      </p:sp>
    </p:spTree>
    <p:extLst>
      <p:ext uri="{BB962C8B-B14F-4D97-AF65-F5344CB8AC3E}">
        <p14:creationId xmlns:p14="http://schemas.microsoft.com/office/powerpoint/2010/main" val="2117807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E271C03-5525-7C80-E3D6-727002E75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43" y="4031210"/>
            <a:ext cx="2223424" cy="2280434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274FF48-7ACE-9F10-EF77-9AA31719C8AB}"/>
              </a:ext>
            </a:extLst>
          </p:cNvPr>
          <p:cNvSpPr/>
          <p:nvPr/>
        </p:nvSpPr>
        <p:spPr>
          <a:xfrm>
            <a:off x="1173192" y="777739"/>
            <a:ext cx="6452558" cy="222925"/>
          </a:xfrm>
          <a:prstGeom prst="roundRect">
            <a:avLst/>
          </a:prstGeom>
          <a:solidFill>
            <a:srgbClr val="FF7E79"/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D4CDFB2-9225-C735-D8F2-9947BA203ABC}"/>
              </a:ext>
            </a:extLst>
          </p:cNvPr>
          <p:cNvSpPr txBox="1"/>
          <p:nvPr/>
        </p:nvSpPr>
        <p:spPr>
          <a:xfrm>
            <a:off x="465826" y="500332"/>
            <a:ext cx="6593023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2800" b="1" i="1">
                <a:sym typeface="Wingdings" pitchFamily="2" charset="2"/>
              </a:rPr>
              <a:t> Exkursion zur </a:t>
            </a:r>
            <a:r>
              <a:rPr lang="de-DE" sz="2800" b="1" i="1" err="1">
                <a:sym typeface="Wingdings" pitchFamily="2" charset="2"/>
              </a:rPr>
              <a:t>Hydroponikanlage</a:t>
            </a:r>
            <a:r>
              <a:rPr lang="de-DE" sz="2800" b="1" i="1">
                <a:sym typeface="Wingdings" pitchFamily="2" charset="2"/>
              </a:rPr>
              <a:t> am  </a:t>
            </a:r>
          </a:p>
          <a:p>
            <a:r>
              <a:rPr lang="de-DE" sz="2800" b="1" i="1">
                <a:sym typeface="Wingdings" pitchFamily="2" charset="2"/>
              </a:rPr>
              <a:t>     Campus Klein Altendorf  Uni Bonn</a:t>
            </a:r>
            <a:endParaRPr lang="de-DE" sz="2800" b="1" i="1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864DCD-4A65-0C4D-6B30-BDE2AA53B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971" y="1453410"/>
            <a:ext cx="5184779" cy="290543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E49209B-45EB-1BA4-964F-8C9301FD7BF3}"/>
              </a:ext>
            </a:extLst>
          </p:cNvPr>
          <p:cNvSpPr txBox="1"/>
          <p:nvPr/>
        </p:nvSpPr>
        <p:spPr>
          <a:xfrm>
            <a:off x="339213" y="6327059"/>
            <a:ext cx="22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/>
              <a:t>Herr Dr. Marcel Moll</a:t>
            </a:r>
          </a:p>
        </p:txBody>
      </p:sp>
      <p:sp>
        <p:nvSpPr>
          <p:cNvPr id="10" name="Rahmen 9">
            <a:extLst>
              <a:ext uri="{FF2B5EF4-FFF2-40B4-BE49-F238E27FC236}">
                <a16:creationId xmlns:a16="http://schemas.microsoft.com/office/drawing/2014/main" id="{DE7433F2-9644-E06E-DBEF-4ABCA0EFB6A0}"/>
              </a:ext>
            </a:extLst>
          </p:cNvPr>
          <p:cNvSpPr/>
          <p:nvPr/>
        </p:nvSpPr>
        <p:spPr>
          <a:xfrm>
            <a:off x="265471" y="3952568"/>
            <a:ext cx="2389239" cy="2757948"/>
          </a:xfrm>
          <a:prstGeom prst="frame">
            <a:avLst>
              <a:gd name="adj1" fmla="val 0"/>
            </a:avLst>
          </a:prstGeom>
          <a:solidFill>
            <a:srgbClr val="FF7E79"/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BFCBBC-791B-0F30-F3B4-BFE0698F5C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02" r="4510"/>
          <a:stretch/>
        </p:blipFill>
        <p:spPr>
          <a:xfrm>
            <a:off x="8079782" y="3429358"/>
            <a:ext cx="3968444" cy="2468513"/>
          </a:xfrm>
          <a:prstGeom prst="rect">
            <a:avLst/>
          </a:prstGeom>
        </p:spPr>
      </p:pic>
      <p:pic>
        <p:nvPicPr>
          <p:cNvPr id="1026" name="Picture 2" descr="Tag der offenen Tür: Campus Klein-Altendorf - Die rheinische Apfelroute">
            <a:extLst>
              <a:ext uri="{FF2B5EF4-FFF2-40B4-BE49-F238E27FC236}">
                <a16:creationId xmlns:a16="http://schemas.microsoft.com/office/drawing/2014/main" id="{666B8B7D-D009-80B9-C02C-12510629D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6"/>
          <a:stretch/>
        </p:blipFill>
        <p:spPr bwMode="auto">
          <a:xfrm>
            <a:off x="5603124" y="3707040"/>
            <a:ext cx="2475134" cy="294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E31F08B-535A-A17E-93BC-3340BAAED230}"/>
              </a:ext>
            </a:extLst>
          </p:cNvPr>
          <p:cNvSpPr txBox="1"/>
          <p:nvPr/>
        </p:nvSpPr>
        <p:spPr>
          <a:xfrm rot="20181303">
            <a:off x="1283110" y="2521974"/>
            <a:ext cx="582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/>
              <a:t>?</a:t>
            </a:r>
            <a:endParaRPr lang="de-DE" b="1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A5C44EE-2AF4-A0A7-642A-F8AC77089FA5}"/>
              </a:ext>
            </a:extLst>
          </p:cNvPr>
          <p:cNvSpPr txBox="1"/>
          <p:nvPr/>
        </p:nvSpPr>
        <p:spPr>
          <a:xfrm rot="21251468">
            <a:off x="264782" y="2041054"/>
            <a:ext cx="491442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2400" b="1"/>
              <a:t>Welche Fragen würdet ihr stellen?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59C4490-22A0-2A23-4F7F-D3F407078EA5}"/>
              </a:ext>
            </a:extLst>
          </p:cNvPr>
          <p:cNvSpPr txBox="1"/>
          <p:nvPr/>
        </p:nvSpPr>
        <p:spPr>
          <a:xfrm rot="1042044">
            <a:off x="1995949" y="2807108"/>
            <a:ext cx="582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/>
              <a:t>?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4653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26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in Bild, das Zimmerpflanze, Fenster, Kraut, Blumentopf enthält.&#10;&#10;KI-generierte Inhalte können fehlerhaft sein.">
            <a:extLst>
              <a:ext uri="{FF2B5EF4-FFF2-40B4-BE49-F238E27FC236}">
                <a16:creationId xmlns:a16="http://schemas.microsoft.com/office/drawing/2014/main" id="{4CDAF861-0E26-9D5C-27B6-58DA5D67B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28108" b="28108"/>
          <a:stretch/>
        </p:blipFill>
        <p:spPr bwMode="auto">
          <a:xfrm>
            <a:off x="1078301" y="921587"/>
            <a:ext cx="9592935" cy="52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C5F7BB9-CA7E-D387-CAE6-F22AE9E82D92}"/>
              </a:ext>
            </a:extLst>
          </p:cNvPr>
          <p:cNvSpPr/>
          <p:nvPr/>
        </p:nvSpPr>
        <p:spPr>
          <a:xfrm>
            <a:off x="1417453" y="2216488"/>
            <a:ext cx="8599506" cy="6031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17BD5514-EE7A-62C3-0677-E0FA45E54189}"/>
              </a:ext>
            </a:extLst>
          </p:cNvPr>
          <p:cNvSpPr/>
          <p:nvPr/>
        </p:nvSpPr>
        <p:spPr>
          <a:xfrm>
            <a:off x="3675374" y="1738143"/>
            <a:ext cx="4211706" cy="486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0A8EDE-71E4-962C-D575-660245F5BF9F}"/>
              </a:ext>
            </a:extLst>
          </p:cNvPr>
          <p:cNvSpPr txBox="1"/>
          <p:nvPr/>
        </p:nvSpPr>
        <p:spPr>
          <a:xfrm>
            <a:off x="906722" y="1710827"/>
            <a:ext cx="993245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600" b="1" i="1"/>
              <a:t>Das war‘s für heute! </a:t>
            </a:r>
          </a:p>
          <a:p>
            <a:pPr algn="ctr"/>
            <a:r>
              <a:rPr lang="de-DE" sz="3600" b="1" i="1"/>
              <a:t>Danke </a:t>
            </a:r>
            <a:r>
              <a:rPr lang="de-DE" sz="3600" b="1" i="1" err="1"/>
              <a:t>für‘s</a:t>
            </a:r>
            <a:r>
              <a:rPr lang="de-DE" sz="3600" b="1" i="1"/>
              <a:t> Mitmachen  </a:t>
            </a:r>
            <a:r>
              <a:rPr lang="de-DE" sz="3600" b="1">
                <a:sym typeface="Wingdings" pitchFamily="2" charset="2"/>
              </a:rPr>
              <a:t></a:t>
            </a:r>
            <a:r>
              <a:rPr lang="de-DE" sz="3600" b="1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62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arte, Screenshot, Text enthält.&#10;&#10;Automatisch generierte Beschreibung">
            <a:extLst>
              <a:ext uri="{FF2B5EF4-FFF2-40B4-BE49-F238E27FC236}">
                <a16:creationId xmlns:a16="http://schemas.microsoft.com/office/drawing/2014/main" id="{0F047395-3EE7-7CD1-AAF0-3C6DE2897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85" y="2583557"/>
            <a:ext cx="4507201" cy="2197185"/>
          </a:xfrm>
          <a:prstGeom prst="rect">
            <a:avLst/>
          </a:prstGeom>
        </p:spPr>
      </p:pic>
      <p:pic>
        <p:nvPicPr>
          <p:cNvPr id="7" name="Grafik 6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D86592C9-5048-63D3-121C-0BCBA0013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5287525" y="4789401"/>
            <a:ext cx="6645910" cy="166497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EAF1C5B-2CE5-0BAE-BFBF-B463A35294F2}"/>
              </a:ext>
            </a:extLst>
          </p:cNvPr>
          <p:cNvGrpSpPr/>
          <p:nvPr/>
        </p:nvGrpSpPr>
        <p:grpSpPr>
          <a:xfrm>
            <a:off x="4351209" y="701835"/>
            <a:ext cx="6721870" cy="4900967"/>
            <a:chOff x="0" y="0"/>
            <a:chExt cx="6815580" cy="4017010"/>
          </a:xfrm>
        </p:grpSpPr>
        <p:pic>
          <p:nvPicPr>
            <p:cNvPr id="9" name="Grafik 8" descr="Ein Bild, das Text, Screenshot, Software, Webseite enthält.&#10;&#10;Automatisch generierte Beschreibung">
              <a:extLst>
                <a:ext uri="{FF2B5EF4-FFF2-40B4-BE49-F238E27FC236}">
                  <a16:creationId xmlns:a16="http://schemas.microsoft.com/office/drawing/2014/main" id="{79FD7A8D-E268-A35C-B35B-26AB0B0EF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645910" cy="4017010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A66EEBD-6762-A81F-F1CD-58C5E0A95E88}"/>
                </a:ext>
              </a:extLst>
            </p:cNvPr>
            <p:cNvSpPr/>
            <p:nvPr/>
          </p:nvSpPr>
          <p:spPr>
            <a:xfrm>
              <a:off x="5222450" y="263951"/>
              <a:ext cx="1593130" cy="3753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D2596718-47D4-3B9E-73F0-F820E4B1C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10" y="785930"/>
            <a:ext cx="3639188" cy="359605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7C12058-625A-4F3E-E476-B180E7521D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0000">
            <a:off x="3826733" y="2225723"/>
            <a:ext cx="3969408" cy="516147"/>
          </a:xfrm>
          <a:prstGeom prst="rect">
            <a:avLst/>
          </a:prstGeom>
        </p:spPr>
      </p:pic>
      <p:sp>
        <p:nvSpPr>
          <p:cNvPr id="14" name="Pfeil nach unten 12">
            <a:extLst>
              <a:ext uri="{FF2B5EF4-FFF2-40B4-BE49-F238E27FC236}">
                <a16:creationId xmlns:a16="http://schemas.microsoft.com/office/drawing/2014/main" id="{7A4E08F7-7D18-CDD8-1D38-DBE0E4DCD6B7}"/>
              </a:ext>
            </a:extLst>
          </p:cNvPr>
          <p:cNvSpPr/>
          <p:nvPr/>
        </p:nvSpPr>
        <p:spPr>
          <a:xfrm rot="18613294" flipH="1">
            <a:off x="950521" y="4392458"/>
            <a:ext cx="87661" cy="819399"/>
          </a:xfrm>
          <a:prstGeom prst="downArrow">
            <a:avLst>
              <a:gd name="adj1" fmla="val 22572"/>
              <a:gd name="adj2" fmla="val 1017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unten 16">
            <a:extLst>
              <a:ext uri="{FF2B5EF4-FFF2-40B4-BE49-F238E27FC236}">
                <a16:creationId xmlns:a16="http://schemas.microsoft.com/office/drawing/2014/main" id="{EE51594A-762B-4B9E-2B00-10E8A8EDD92B}"/>
              </a:ext>
            </a:extLst>
          </p:cNvPr>
          <p:cNvSpPr/>
          <p:nvPr/>
        </p:nvSpPr>
        <p:spPr>
          <a:xfrm rot="3182627" flipH="1">
            <a:off x="3408499" y="4618017"/>
            <a:ext cx="87661" cy="975569"/>
          </a:xfrm>
          <a:prstGeom prst="downArrow">
            <a:avLst>
              <a:gd name="adj1" fmla="val 22572"/>
              <a:gd name="adj2" fmla="val 1017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15">
            <a:extLst>
              <a:ext uri="{FF2B5EF4-FFF2-40B4-BE49-F238E27FC236}">
                <a16:creationId xmlns:a16="http://schemas.microsoft.com/office/drawing/2014/main" id="{60073109-5D37-684D-CAFC-9AD7765B6666}"/>
              </a:ext>
            </a:extLst>
          </p:cNvPr>
          <p:cNvSpPr/>
          <p:nvPr/>
        </p:nvSpPr>
        <p:spPr>
          <a:xfrm rot="632316">
            <a:off x="2072039" y="3436199"/>
            <a:ext cx="156754" cy="1033838"/>
          </a:xfrm>
          <a:prstGeom prst="downArrow">
            <a:avLst>
              <a:gd name="adj1" fmla="val 22572"/>
              <a:gd name="adj2" fmla="val 1017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1E4A4F-C05F-B370-234B-21AA42BFA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226" y="4385093"/>
            <a:ext cx="2472906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3F85709C-4129-C897-2C01-5048149B502F}"/>
              </a:ext>
            </a:extLst>
          </p:cNvPr>
          <p:cNvSpPr/>
          <p:nvPr/>
        </p:nvSpPr>
        <p:spPr>
          <a:xfrm>
            <a:off x="7692571" y="6255657"/>
            <a:ext cx="4209144" cy="2764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498EA9-E1E5-A3BE-C5D5-45C961257E03}"/>
              </a:ext>
            </a:extLst>
          </p:cNvPr>
          <p:cNvSpPr txBox="1"/>
          <p:nvPr/>
        </p:nvSpPr>
        <p:spPr>
          <a:xfrm>
            <a:off x="6849648" y="6077926"/>
            <a:ext cx="486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>
                <a:sym typeface="Wingdings" pitchFamily="2" charset="2"/>
              </a:rPr>
              <a:t> </a:t>
            </a:r>
            <a:r>
              <a:rPr lang="de-DE" sz="2800" b="1" i="1"/>
              <a:t>Was brauchen Pflanzen?!</a:t>
            </a:r>
          </a:p>
        </p:txBody>
      </p:sp>
      <p:pic>
        <p:nvPicPr>
          <p:cNvPr id="7" name="Picture 2" descr="roter Vektorpfeil. Symbol für rote Pfeile. Vektorsymbol mit rotem Pfeil ...">
            <a:extLst>
              <a:ext uri="{FF2B5EF4-FFF2-40B4-BE49-F238E27FC236}">
                <a16:creationId xmlns:a16="http://schemas.microsoft.com/office/drawing/2014/main" id="{AEE9824B-95A4-E4F6-5006-FF5042BA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t="22641" r="18587" b="25258"/>
          <a:stretch/>
        </p:blipFill>
        <p:spPr bwMode="auto">
          <a:xfrm rot="11165888" flipH="1">
            <a:off x="7876782" y="2741846"/>
            <a:ext cx="3463173" cy="2682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lkenförmige Legende 7">
            <a:extLst>
              <a:ext uri="{FF2B5EF4-FFF2-40B4-BE49-F238E27FC236}">
                <a16:creationId xmlns:a16="http://schemas.microsoft.com/office/drawing/2014/main" id="{CC529FEA-517A-E61F-D775-09F739739ACD}"/>
              </a:ext>
            </a:extLst>
          </p:cNvPr>
          <p:cNvSpPr/>
          <p:nvPr/>
        </p:nvSpPr>
        <p:spPr>
          <a:xfrm rot="1633881">
            <a:off x="4598903" y="304727"/>
            <a:ext cx="3749483" cy="2646396"/>
          </a:xfrm>
          <a:prstGeom prst="cloudCallout">
            <a:avLst>
              <a:gd name="adj1" fmla="val -53894"/>
              <a:gd name="adj2" fmla="val 712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F2D983-C847-98E3-DBEC-4AAECF662463}"/>
              </a:ext>
            </a:extLst>
          </p:cNvPr>
          <p:cNvSpPr txBox="1"/>
          <p:nvPr/>
        </p:nvSpPr>
        <p:spPr>
          <a:xfrm>
            <a:off x="5262112" y="879894"/>
            <a:ext cx="2915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>
                <a:solidFill>
                  <a:schemeClr val="accent6">
                    <a:lumMod val="75000"/>
                  </a:schemeClr>
                </a:solidFill>
                <a:latin typeface="Alasassy Caps" panose="020F0502020204030204" pitchFamily="34" charset="0"/>
                <a:cs typeface="Alasassy Caps" panose="020F0502020204030204" pitchFamily="34" charset="0"/>
              </a:rPr>
              <a:t>Was planen die Menschen für meine Zukunft?</a:t>
            </a:r>
          </a:p>
        </p:txBody>
      </p:sp>
      <p:pic>
        <p:nvPicPr>
          <p:cNvPr id="4" name="Grafik 3" descr="Ein Bild, das Cartoon, Smiley, Gemüse, Kunst enthält.&#10;&#10;KI-generierte Inhalte können fehlerhaft sein.">
            <a:extLst>
              <a:ext uri="{FF2B5EF4-FFF2-40B4-BE49-F238E27FC236}">
                <a16:creationId xmlns:a16="http://schemas.microsoft.com/office/drawing/2014/main" id="{4C57B93C-C419-0BB0-C41F-A99817059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340" y="1955320"/>
            <a:ext cx="5032076" cy="51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30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994676C-BDD8-96A7-1F7B-EC9AD2F95FED}"/>
              </a:ext>
            </a:extLst>
          </p:cNvPr>
          <p:cNvSpPr txBox="1"/>
          <p:nvPr/>
        </p:nvSpPr>
        <p:spPr>
          <a:xfrm>
            <a:off x="1001486" y="740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8A7BFB4-5B6D-CBD7-C396-69832E38647D}"/>
              </a:ext>
            </a:extLst>
          </p:cNvPr>
          <p:cNvGrpSpPr/>
          <p:nvPr/>
        </p:nvGrpSpPr>
        <p:grpSpPr>
          <a:xfrm>
            <a:off x="101601" y="304799"/>
            <a:ext cx="4862286" cy="523220"/>
            <a:chOff x="7039429" y="6008914"/>
            <a:chExt cx="4862286" cy="523220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5E19E999-7EAE-C9B0-E1DD-E97E82506582}"/>
                </a:ext>
              </a:extLst>
            </p:cNvPr>
            <p:cNvSpPr/>
            <p:nvPr/>
          </p:nvSpPr>
          <p:spPr>
            <a:xfrm>
              <a:off x="7692571" y="6255657"/>
              <a:ext cx="4209144" cy="27647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B44D0C3-8AB8-1565-123E-EC9F7A762B45}"/>
                </a:ext>
              </a:extLst>
            </p:cNvPr>
            <p:cNvSpPr txBox="1"/>
            <p:nvPr/>
          </p:nvSpPr>
          <p:spPr>
            <a:xfrm>
              <a:off x="7039429" y="6008914"/>
              <a:ext cx="4862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i="1">
                  <a:sym typeface="Wingdings" pitchFamily="2" charset="2"/>
                </a:rPr>
                <a:t> </a:t>
              </a:r>
              <a:r>
                <a:rPr lang="de-DE" sz="2800" b="1" i="1"/>
                <a:t>Was brauchen Pflanzen?!</a:t>
              </a:r>
            </a:p>
          </p:txBody>
        </p:sp>
      </p:grp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BA722285-7E47-D508-25AC-3ACF204405C7}"/>
              </a:ext>
            </a:extLst>
          </p:cNvPr>
          <p:cNvSpPr/>
          <p:nvPr/>
        </p:nvSpPr>
        <p:spPr>
          <a:xfrm>
            <a:off x="5646057" y="145142"/>
            <a:ext cx="6400800" cy="6574971"/>
          </a:xfrm>
          <a:prstGeom prst="roundRect">
            <a:avLst/>
          </a:prstGeom>
          <a:solidFill>
            <a:srgbClr val="FFC000">
              <a:alpha val="38824"/>
            </a:srgbClr>
          </a:solidFill>
          <a:ln>
            <a:solidFill>
              <a:srgbClr val="FFC000">
                <a:alpha val="3882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41B1A5D-7103-8991-0866-A9DD4E71096C}"/>
              </a:ext>
            </a:extLst>
          </p:cNvPr>
          <p:cNvSpPr txBox="1"/>
          <p:nvPr/>
        </p:nvSpPr>
        <p:spPr>
          <a:xfrm>
            <a:off x="6125028" y="943427"/>
            <a:ext cx="236582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sym typeface="Wingdings" pitchFamily="2" charset="2"/>
              </a:rPr>
              <a:t></a:t>
            </a:r>
          </a:p>
          <a:p>
            <a:endParaRPr lang="de-DE" sz="2800">
              <a:sym typeface="Wingdings" pitchFamily="2" charset="2"/>
            </a:endParaRPr>
          </a:p>
          <a:p>
            <a:r>
              <a:rPr lang="de-DE" sz="2800">
                <a:sym typeface="Wingdings" pitchFamily="2" charset="2"/>
              </a:rPr>
              <a:t></a:t>
            </a:r>
          </a:p>
          <a:p>
            <a:endParaRPr lang="de-DE" sz="2800">
              <a:sym typeface="Wingdings" pitchFamily="2" charset="2"/>
            </a:endParaRPr>
          </a:p>
          <a:p>
            <a:r>
              <a:rPr lang="de-DE" sz="2800">
                <a:sym typeface="Wingdings" pitchFamily="2" charset="2"/>
              </a:rPr>
              <a:t></a:t>
            </a:r>
          </a:p>
          <a:p>
            <a:endParaRPr lang="de-DE" sz="2800">
              <a:sym typeface="Wingdings" pitchFamily="2" charset="2"/>
            </a:endParaRPr>
          </a:p>
          <a:p>
            <a:r>
              <a:rPr lang="de-DE" sz="2800">
                <a:sym typeface="Wingdings" pitchFamily="2" charset="2"/>
              </a:rPr>
              <a:t></a:t>
            </a:r>
          </a:p>
          <a:p>
            <a:endParaRPr lang="de-DE" sz="2800">
              <a:sym typeface="Wingdings" pitchFamily="2" charset="2"/>
            </a:endParaRPr>
          </a:p>
          <a:p>
            <a:r>
              <a:rPr lang="de-DE" sz="2800">
                <a:sym typeface="Wingdings" pitchFamily="2" charset="2"/>
              </a:rPr>
              <a:t></a:t>
            </a:r>
          </a:p>
          <a:p>
            <a:endParaRPr lang="de-DE" sz="2800">
              <a:sym typeface="Wingdings" pitchFamily="2" charset="2"/>
            </a:endParaRPr>
          </a:p>
          <a:p>
            <a:r>
              <a:rPr lang="de-DE" sz="2800">
                <a:sym typeface="Wingdings" pitchFamily="2" charset="2"/>
              </a:rPr>
              <a:t></a:t>
            </a:r>
          </a:p>
          <a:p>
            <a:endParaRPr lang="de-DE" sz="2800">
              <a:sym typeface="Wingdings" pitchFamily="2" charset="2"/>
            </a:endParaRPr>
          </a:p>
          <a:p>
            <a:endParaRPr lang="de-DE" sz="2800">
              <a:sym typeface="Wingdings" pitchFamily="2" charset="2"/>
            </a:endParaRPr>
          </a:p>
          <a:p>
            <a:endParaRPr lang="de-DE" sz="2800">
              <a:sym typeface="Wingdings" pitchFamily="2" charset="2"/>
            </a:endParaRPr>
          </a:p>
          <a:p>
            <a:endParaRPr lang="de-DE" sz="2800">
              <a:sym typeface="Wingdings" pitchFamily="2" charset="2"/>
            </a:endParaRPr>
          </a:p>
          <a:p>
            <a:endParaRPr lang="de-DE">
              <a:sym typeface="Wingdings" pitchFamily="2" charset="2"/>
            </a:endParaRPr>
          </a:p>
        </p:txBody>
      </p:sp>
      <p:pic>
        <p:nvPicPr>
          <p:cNvPr id="3" name="Grafik 2" descr="Ein Bild, das Smiley, Clipart, Kunst, Cartoon enthält.&#10;&#10;KI-generierte Inhalte können fehlerhaft sein.">
            <a:extLst>
              <a:ext uri="{FF2B5EF4-FFF2-40B4-BE49-F238E27FC236}">
                <a16:creationId xmlns:a16="http://schemas.microsoft.com/office/drawing/2014/main" id="{B8E2CE65-152D-A7AF-D231-181C90CF4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88" y="1107056"/>
            <a:ext cx="5032075" cy="48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8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AA308C1E-CD6B-40A3-A317-56DD2229FC8D}"/>
              </a:ext>
            </a:extLst>
          </p:cNvPr>
          <p:cNvSpPr/>
          <p:nvPr/>
        </p:nvSpPr>
        <p:spPr>
          <a:xfrm>
            <a:off x="155275" y="1752600"/>
            <a:ext cx="3968151" cy="4980213"/>
          </a:xfrm>
          <a:prstGeom prst="roundRect">
            <a:avLst/>
          </a:prstGeom>
          <a:solidFill>
            <a:srgbClr val="FFC000">
              <a:alpha val="38824"/>
            </a:srgbClr>
          </a:solidFill>
          <a:ln>
            <a:solidFill>
              <a:srgbClr val="FFC000">
                <a:alpha val="3882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B1B303C-389A-403E-63C1-EBF3FFDAD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46550"/>
              </p:ext>
            </p:extLst>
          </p:nvPr>
        </p:nvGraphicFramePr>
        <p:xfrm>
          <a:off x="362309" y="2218266"/>
          <a:ext cx="11455881" cy="437231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18627">
                  <a:extLst>
                    <a:ext uri="{9D8B030D-6E8A-4147-A177-3AD203B41FA5}">
                      <a16:colId xmlns:a16="http://schemas.microsoft.com/office/drawing/2014/main" val="1391021492"/>
                    </a:ext>
                  </a:extLst>
                </a:gridCol>
                <a:gridCol w="3818627">
                  <a:extLst>
                    <a:ext uri="{9D8B030D-6E8A-4147-A177-3AD203B41FA5}">
                      <a16:colId xmlns:a16="http://schemas.microsoft.com/office/drawing/2014/main" val="1492787586"/>
                    </a:ext>
                  </a:extLst>
                </a:gridCol>
                <a:gridCol w="3818627">
                  <a:extLst>
                    <a:ext uri="{9D8B030D-6E8A-4147-A177-3AD203B41FA5}">
                      <a16:colId xmlns:a16="http://schemas.microsoft.com/office/drawing/2014/main" val="758185733"/>
                    </a:ext>
                  </a:extLst>
                </a:gridCol>
              </a:tblGrid>
              <a:tr h="922427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Was braucht die Pflanze?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Wozu ist es wichtig?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Woher kommt 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59196"/>
                  </a:ext>
                </a:extLst>
              </a:tr>
              <a:tr h="574981">
                <a:tc>
                  <a:txBody>
                    <a:bodyPr/>
                    <a:lstStyle/>
                    <a:p>
                      <a:r>
                        <a:rPr lang="de-DE"/>
                        <a:t>Licht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15726"/>
                  </a:ext>
                </a:extLst>
              </a:tr>
              <a:tr h="574981">
                <a:tc>
                  <a:txBody>
                    <a:bodyPr/>
                    <a:lstStyle/>
                    <a:p>
                      <a:r>
                        <a:rPr lang="de-DE"/>
                        <a:t>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675054"/>
                  </a:ext>
                </a:extLst>
              </a:tr>
              <a:tr h="574981">
                <a:tc>
                  <a:txBody>
                    <a:bodyPr/>
                    <a:lstStyle/>
                    <a:p>
                      <a:r>
                        <a:rPr lang="de-DE"/>
                        <a:t>Nährstoffe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86673"/>
                  </a:ext>
                </a:extLst>
              </a:tr>
              <a:tr h="574981">
                <a:tc>
                  <a:txBody>
                    <a:bodyPr/>
                    <a:lstStyle/>
                    <a:p>
                      <a:r>
                        <a:rPr lang="de-DE"/>
                        <a:t>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922869"/>
                  </a:ext>
                </a:extLst>
              </a:tr>
              <a:tr h="574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Halt/Platz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699720"/>
                  </a:ext>
                </a:extLst>
              </a:tr>
              <a:tr h="574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Sauerstoff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908364"/>
                  </a:ext>
                </a:extLst>
              </a:tr>
            </a:tbl>
          </a:graphicData>
        </a:graphic>
      </p:graphicFrame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42D1ACEC-8C7D-F0D4-22BB-2F02722A5D72}"/>
              </a:ext>
            </a:extLst>
          </p:cNvPr>
          <p:cNvSpPr/>
          <p:nvPr/>
        </p:nvSpPr>
        <p:spPr>
          <a:xfrm>
            <a:off x="4287647" y="1727200"/>
            <a:ext cx="3769425" cy="4980213"/>
          </a:xfrm>
          <a:prstGeom prst="roundRect">
            <a:avLst/>
          </a:prstGeom>
          <a:solidFill>
            <a:schemeClr val="tx2">
              <a:lumMod val="25000"/>
              <a:lumOff val="75000"/>
              <a:alpha val="38824"/>
            </a:schemeClr>
          </a:solidFill>
          <a:ln>
            <a:solidFill>
              <a:schemeClr val="tx2">
                <a:lumMod val="25000"/>
                <a:lumOff val="75000"/>
                <a:alpha val="3882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9CFBAE5A-1EC8-BE47-DF2C-BAC69182CD88}"/>
              </a:ext>
            </a:extLst>
          </p:cNvPr>
          <p:cNvSpPr/>
          <p:nvPr/>
        </p:nvSpPr>
        <p:spPr>
          <a:xfrm>
            <a:off x="8182850" y="1717003"/>
            <a:ext cx="3846743" cy="498021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8824"/>
            </a:schemeClr>
          </a:solidFill>
          <a:ln>
            <a:solidFill>
              <a:schemeClr val="accent6">
                <a:lumMod val="40000"/>
                <a:lumOff val="60000"/>
                <a:alpha val="3882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36FA47-D391-23BD-AD7D-074B2AEC9366}"/>
              </a:ext>
            </a:extLst>
          </p:cNvPr>
          <p:cNvGrpSpPr/>
          <p:nvPr/>
        </p:nvGrpSpPr>
        <p:grpSpPr>
          <a:xfrm>
            <a:off x="101601" y="304799"/>
            <a:ext cx="4862286" cy="523220"/>
            <a:chOff x="7039429" y="6008914"/>
            <a:chExt cx="4862286" cy="523220"/>
          </a:xfrm>
        </p:grpSpPr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DBA3333E-A147-6F33-93C0-E875D1FBA37C}"/>
                </a:ext>
              </a:extLst>
            </p:cNvPr>
            <p:cNvSpPr/>
            <p:nvPr/>
          </p:nvSpPr>
          <p:spPr>
            <a:xfrm>
              <a:off x="7692571" y="6255657"/>
              <a:ext cx="4209144" cy="27647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CD3F381-0681-3A0E-D5C4-7C844FCD6A91}"/>
                </a:ext>
              </a:extLst>
            </p:cNvPr>
            <p:cNvSpPr txBox="1"/>
            <p:nvPr/>
          </p:nvSpPr>
          <p:spPr>
            <a:xfrm>
              <a:off x="7039429" y="6008914"/>
              <a:ext cx="4862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i="1">
                  <a:sym typeface="Wingdings" pitchFamily="2" charset="2"/>
                </a:rPr>
                <a:t> </a:t>
              </a:r>
              <a:r>
                <a:rPr lang="de-DE" sz="2800" b="1" i="1"/>
                <a:t>Was brauchen Pflanzen?!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9077A50-E97C-E555-2427-37E381475464}"/>
              </a:ext>
            </a:extLst>
          </p:cNvPr>
          <p:cNvGrpSpPr/>
          <p:nvPr/>
        </p:nvGrpSpPr>
        <p:grpSpPr>
          <a:xfrm>
            <a:off x="6135082" y="514547"/>
            <a:ext cx="5259749" cy="1001536"/>
            <a:chOff x="6135082" y="514547"/>
            <a:chExt cx="5259749" cy="1001536"/>
          </a:xfrm>
        </p:grpSpPr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7D5CC7C8-3B99-85D6-E795-8F1731BED449}"/>
                </a:ext>
              </a:extLst>
            </p:cNvPr>
            <p:cNvSpPr/>
            <p:nvPr/>
          </p:nvSpPr>
          <p:spPr>
            <a:xfrm>
              <a:off x="6893170" y="791309"/>
              <a:ext cx="4501661" cy="2813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EB10D4D9-4E28-D3C5-1B32-05F65C1D6104}"/>
                </a:ext>
              </a:extLst>
            </p:cNvPr>
            <p:cNvSpPr/>
            <p:nvPr/>
          </p:nvSpPr>
          <p:spPr>
            <a:xfrm>
              <a:off x="6465278" y="1264038"/>
              <a:ext cx="2362199" cy="25204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08F9C35-1985-0DAC-2342-591F1828BA32}"/>
                </a:ext>
              </a:extLst>
            </p:cNvPr>
            <p:cNvSpPr txBox="1"/>
            <p:nvPr/>
          </p:nvSpPr>
          <p:spPr>
            <a:xfrm>
              <a:off x="6135082" y="514547"/>
              <a:ext cx="51127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i="1">
                  <a:sym typeface="Wingdings" pitchFamily="2" charset="2"/>
                </a:rPr>
                <a:t> Was können wir verändern / beeinflussen?</a:t>
              </a:r>
              <a:endParaRPr lang="de-DE" sz="28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3841224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8DE79226-03BD-801A-AE56-28D4100D2BDD}"/>
              </a:ext>
            </a:extLst>
          </p:cNvPr>
          <p:cNvSpPr/>
          <p:nvPr/>
        </p:nvSpPr>
        <p:spPr>
          <a:xfrm>
            <a:off x="474787" y="509954"/>
            <a:ext cx="3217984" cy="2989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54ACE7-C9F0-0EFE-D19D-B389BBEF51D2}"/>
              </a:ext>
            </a:extLst>
          </p:cNvPr>
          <p:cNvSpPr txBox="1"/>
          <p:nvPr/>
        </p:nvSpPr>
        <p:spPr>
          <a:xfrm>
            <a:off x="281354" y="263769"/>
            <a:ext cx="3136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/>
              <a:t>Jetzt seid ihr dran!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4A7927-40B2-808B-6A99-1DDEF2E3583B}"/>
              </a:ext>
            </a:extLst>
          </p:cNvPr>
          <p:cNvSpPr txBox="1"/>
          <p:nvPr/>
        </p:nvSpPr>
        <p:spPr>
          <a:xfrm>
            <a:off x="312821" y="719889"/>
            <a:ext cx="4716379" cy="425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DE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</a:t>
            </a:r>
            <a:r>
              <a:rPr lang="de-DE" sz="1800" b="1" u="sng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Stationenlernen</a:t>
            </a:r>
            <a:endParaRPr lang="de-DE" sz="1800" u="sng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Heute arbeitet ihr in Gruppen an verschiedenen Stationen. An jeder Station seht ihr einen Versuch, bei dem Pflanzen in unterschiedlichen Substraten wachsen.</a:t>
            </a:r>
          </a:p>
          <a:p>
            <a:endParaRPr lang="de-DE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de-D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Ihr bleibt für eine bestimmte Zeit an jeder Station. Wenn ein Signal ertönt, wechselt ihr </a:t>
            </a:r>
            <a:r>
              <a:rPr lang="de-DE" sz="1800" b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im Uhrzeigersinn</a:t>
            </a:r>
            <a:r>
              <a:rPr lang="de-D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zur nächsten Station. </a:t>
            </a:r>
          </a:p>
          <a:p>
            <a:pPr algn="l"/>
            <a:endParaRPr lang="de-DE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de-D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Sprecht euch in der Gruppe ab, arbeitet sorgfältig und helft einander.</a:t>
            </a:r>
            <a:br>
              <a:rPr lang="de-D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de-D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Viel Spaß beim Beobachten und Forschen!</a:t>
            </a:r>
            <a:endParaRPr lang="de-DE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Grafik 6" descr="Kreise mit Pfeilen mit einfarbiger Füllung">
            <a:extLst>
              <a:ext uri="{FF2B5EF4-FFF2-40B4-BE49-F238E27FC236}">
                <a16:creationId xmlns:a16="http://schemas.microsoft.com/office/drawing/2014/main" id="{B7FF4EA2-6590-FC5E-7A4C-88F1D5A8C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952" y="971551"/>
            <a:ext cx="703898" cy="703898"/>
          </a:xfrm>
          <a:prstGeom prst="rect">
            <a:avLst/>
          </a:prstGeom>
        </p:spPr>
      </p:pic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1712E7EF-8F5E-ED71-7C68-1A19E9B57082}"/>
              </a:ext>
            </a:extLst>
          </p:cNvPr>
          <p:cNvSpPr/>
          <p:nvPr/>
        </p:nvSpPr>
        <p:spPr>
          <a:xfrm>
            <a:off x="5238750" y="323850"/>
            <a:ext cx="6724650" cy="28575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A82F5F-8677-20AB-C15A-BBF59F732459}"/>
              </a:ext>
            </a:extLst>
          </p:cNvPr>
          <p:cNvSpPr txBox="1"/>
          <p:nvPr/>
        </p:nvSpPr>
        <p:spPr>
          <a:xfrm>
            <a:off x="5238750" y="304800"/>
            <a:ext cx="6515100" cy="321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800" b="1" u="sng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Übersicht Stationen:</a:t>
            </a:r>
            <a:endParaRPr lang="de-DE" sz="1800" b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Station 1 - </a:t>
            </a:r>
            <a: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Substrat: Trockene Erde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Station 2 – </a:t>
            </a:r>
            <a: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Substrat: Feuchte Erde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Station 3 – </a:t>
            </a:r>
            <a: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Substrat: Feuchtes Zellstoffpapier</a:t>
            </a: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(= Küchenrolle)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Station 4 – </a:t>
            </a:r>
            <a: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Substrat: Wasser</a:t>
            </a:r>
            <a:r>
              <a:rPr lang="de-DE" sz="18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Steinwollwürfel für Halt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Station 5 – </a:t>
            </a:r>
            <a: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Substrat: Wasser mit Nährstoffen angereichert</a:t>
            </a:r>
            <a:r>
              <a:rPr lang="de-DE" sz="18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Steinwollwürfel für Halt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6D18C05-E2EA-2B2C-B366-5A6D108AA8C6}"/>
              </a:ext>
            </a:extLst>
          </p:cNvPr>
          <p:cNvSpPr/>
          <p:nvPr/>
        </p:nvSpPr>
        <p:spPr>
          <a:xfrm>
            <a:off x="0" y="5067300"/>
            <a:ext cx="12192000" cy="179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45D7E75-1618-E61A-41BF-39B1AB777837}"/>
              </a:ext>
            </a:extLst>
          </p:cNvPr>
          <p:cNvSpPr txBox="1"/>
          <p:nvPr/>
        </p:nvSpPr>
        <p:spPr>
          <a:xfrm>
            <a:off x="285750" y="5199789"/>
            <a:ext cx="11582400" cy="184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Aufgabe 1:</a:t>
            </a: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Führe mit deiner Tischgruppe die Versuchsbeobachtung durch und dokumentiere pro Station jeweils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Eure Erwartungen (Spalte 1) und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Eure Beobachtungen (Spalte 2)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Überlegt euch außerdem gemeinsam eine Erklärung für eure Beobachtung. Notiere diese Überlegung (Spalte 3).</a:t>
            </a:r>
          </a:p>
          <a:p>
            <a:endParaRPr lang="de-DE"/>
          </a:p>
        </p:txBody>
      </p:sp>
      <p:pic>
        <p:nvPicPr>
          <p:cNvPr id="12" name="Grafik 11" descr="Zielgruppe mit einfarbiger Füllung">
            <a:extLst>
              <a:ext uri="{FF2B5EF4-FFF2-40B4-BE49-F238E27FC236}">
                <a16:creationId xmlns:a16="http://schemas.microsoft.com/office/drawing/2014/main" id="{864F6F59-0EAF-0B8F-D694-104046D32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025" y="5153025"/>
            <a:ext cx="552450" cy="55245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EDE154E-62C7-BDE1-A1B3-4095237E0264}"/>
              </a:ext>
            </a:extLst>
          </p:cNvPr>
          <p:cNvSpPr/>
          <p:nvPr/>
        </p:nvSpPr>
        <p:spPr>
          <a:xfrm>
            <a:off x="5238750" y="3581400"/>
            <a:ext cx="695325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D110325-CBE4-4E1D-92B4-19AB30530E1D}"/>
              </a:ext>
            </a:extLst>
          </p:cNvPr>
          <p:cNvSpPr txBox="1"/>
          <p:nvPr/>
        </p:nvSpPr>
        <p:spPr>
          <a:xfrm>
            <a:off x="5505450" y="3581400"/>
            <a:ext cx="66865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Aufgabe 2:</a:t>
            </a: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Bewertet eure Ergebnisse, indem ihr jedem Substrat 0-3 Sterne gebt. </a:t>
            </a:r>
            <a:r>
              <a:rPr lang="de-DE" sz="18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Malt hierfür die Anzahl an Sternen aus. </a:t>
            </a: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Begründet eure Bewertung!</a:t>
            </a:r>
          </a:p>
          <a:p>
            <a:endParaRPr lang="de-DE"/>
          </a:p>
        </p:txBody>
      </p:sp>
      <p:pic>
        <p:nvPicPr>
          <p:cNvPr id="15" name="Grafik 14" descr="Zielgruppe mit einfarbiger Füllung">
            <a:extLst>
              <a:ext uri="{FF2B5EF4-FFF2-40B4-BE49-F238E27FC236}">
                <a16:creationId xmlns:a16="http://schemas.microsoft.com/office/drawing/2014/main" id="{8ED48118-D189-5DE5-A2E5-08C0C0B2C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725" y="3590925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8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4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15C0B40F-3642-66D1-D45D-12716EED9712}"/>
              </a:ext>
            </a:extLst>
          </p:cNvPr>
          <p:cNvSpPr/>
          <p:nvPr/>
        </p:nvSpPr>
        <p:spPr>
          <a:xfrm>
            <a:off x="9042400" y="1100668"/>
            <a:ext cx="2912533" cy="2895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BF43AF9-A2B3-2483-2E07-DEEA482BBD2D}"/>
              </a:ext>
            </a:extLst>
          </p:cNvPr>
          <p:cNvSpPr/>
          <p:nvPr/>
        </p:nvSpPr>
        <p:spPr>
          <a:xfrm>
            <a:off x="7332133" y="3962400"/>
            <a:ext cx="2912533" cy="2895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E6A2B32-5E19-A44E-D42B-0FDDC13AD006}"/>
              </a:ext>
            </a:extLst>
          </p:cNvPr>
          <p:cNvSpPr/>
          <p:nvPr/>
        </p:nvSpPr>
        <p:spPr>
          <a:xfrm>
            <a:off x="2692398" y="2980266"/>
            <a:ext cx="2912533" cy="2895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33662EF-27E7-7187-6D2A-1CFE2B5926A0}"/>
              </a:ext>
            </a:extLst>
          </p:cNvPr>
          <p:cNvSpPr/>
          <p:nvPr/>
        </p:nvSpPr>
        <p:spPr>
          <a:xfrm>
            <a:off x="5418667" y="1422401"/>
            <a:ext cx="2912533" cy="2895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47753C-453C-92F4-6828-9EBB506D1EA9}"/>
              </a:ext>
            </a:extLst>
          </p:cNvPr>
          <p:cNvSpPr/>
          <p:nvPr/>
        </p:nvSpPr>
        <p:spPr>
          <a:xfrm>
            <a:off x="0" y="965200"/>
            <a:ext cx="2912533" cy="2895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9484ED-AF42-6F38-7CC2-25D1757A153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0CDA66A-7AC5-B1DD-3BF2-A56DFB3573A8}"/>
              </a:ext>
            </a:extLst>
          </p:cNvPr>
          <p:cNvSpPr txBox="1"/>
          <p:nvPr/>
        </p:nvSpPr>
        <p:spPr>
          <a:xfrm>
            <a:off x="1352551" y="17145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Aufgabe 2:</a:t>
            </a: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Bewertet eure Ergebnisse, indem ihr jedem Substrat 0-3 Sterne gebt. </a:t>
            </a:r>
            <a:r>
              <a:rPr lang="de-DE" sz="18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Malt hierfür die Anzahl an Sternen aus. </a:t>
            </a:r>
            <a:r>
              <a:rPr lang="de-D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Begründet eure Bewertung!</a:t>
            </a:r>
            <a:endParaRPr lang="de-DE"/>
          </a:p>
        </p:txBody>
      </p:sp>
      <p:pic>
        <p:nvPicPr>
          <p:cNvPr id="5" name="Grafik 4" descr="Zielgruppe mit einfarbiger Füllung">
            <a:extLst>
              <a:ext uri="{FF2B5EF4-FFF2-40B4-BE49-F238E27FC236}">
                <a16:creationId xmlns:a16="http://schemas.microsoft.com/office/drawing/2014/main" id="{A1EE6769-2936-6924-CD4A-CC17629AA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125" y="180975"/>
            <a:ext cx="552450" cy="5524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9AC704F-6357-32D6-FC56-141653B00A55}"/>
              </a:ext>
            </a:extLst>
          </p:cNvPr>
          <p:cNvSpPr txBox="1"/>
          <p:nvPr/>
        </p:nvSpPr>
        <p:spPr>
          <a:xfrm>
            <a:off x="1236136" y="1676396"/>
            <a:ext cx="135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Trockene Erde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EE3E81-82B1-3EF5-E3D9-71645BAD33F5}"/>
              </a:ext>
            </a:extLst>
          </p:cNvPr>
          <p:cNvSpPr txBox="1"/>
          <p:nvPr/>
        </p:nvSpPr>
        <p:spPr>
          <a:xfrm>
            <a:off x="6316135" y="2015062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Feuchte Erde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91A348-0FB0-A31F-FCA0-43B5A00CDE28}"/>
              </a:ext>
            </a:extLst>
          </p:cNvPr>
          <p:cNvSpPr txBox="1"/>
          <p:nvPr/>
        </p:nvSpPr>
        <p:spPr>
          <a:xfrm>
            <a:off x="3183468" y="3285066"/>
            <a:ext cx="181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Feuchtes Zellstoffpapier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F9ABB0-7A4D-3499-4140-7906B28114E4}"/>
              </a:ext>
            </a:extLst>
          </p:cNvPr>
          <p:cNvSpPr txBox="1"/>
          <p:nvPr/>
        </p:nvSpPr>
        <p:spPr>
          <a:xfrm>
            <a:off x="9753598" y="1270000"/>
            <a:ext cx="177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Wasser ohne Nährstoffe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A75416F-6D06-BD5D-DE96-C9B3D28F76D5}"/>
              </a:ext>
            </a:extLst>
          </p:cNvPr>
          <p:cNvSpPr txBox="1"/>
          <p:nvPr/>
        </p:nvSpPr>
        <p:spPr>
          <a:xfrm>
            <a:off x="8111066" y="4063999"/>
            <a:ext cx="177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Wasser mit Nährstoffen</a:t>
            </a:r>
          </a:p>
        </p:txBody>
      </p:sp>
      <p:pic>
        <p:nvPicPr>
          <p:cNvPr id="12" name="Grafik 11" descr="verwelkende Topfpflanze Silhouette">
            <a:extLst>
              <a:ext uri="{FF2B5EF4-FFF2-40B4-BE49-F238E27FC236}">
                <a16:creationId xmlns:a16="http://schemas.microsoft.com/office/drawing/2014/main" id="{DDADB225-C885-B228-321F-433235D8F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733" y="1176866"/>
            <a:ext cx="914400" cy="914400"/>
          </a:xfrm>
          <a:prstGeom prst="rect">
            <a:avLst/>
          </a:prstGeom>
        </p:spPr>
      </p:pic>
      <p:pic>
        <p:nvPicPr>
          <p:cNvPr id="14" name="Grafik 13" descr="verwelkende Topfpflanze Silhouette">
            <a:extLst>
              <a:ext uri="{FF2B5EF4-FFF2-40B4-BE49-F238E27FC236}">
                <a16:creationId xmlns:a16="http://schemas.microsoft.com/office/drawing/2014/main" id="{C7A4B201-4C02-A849-3426-93252C9AC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4399" y="2048933"/>
            <a:ext cx="914400" cy="889000"/>
          </a:xfrm>
          <a:prstGeom prst="rect">
            <a:avLst/>
          </a:prstGeom>
        </p:spPr>
      </p:pic>
      <p:pic>
        <p:nvPicPr>
          <p:cNvPr id="16" name="Grafik 15" descr="Gießkanne Silhouette">
            <a:extLst>
              <a:ext uri="{FF2B5EF4-FFF2-40B4-BE49-F238E27FC236}">
                <a16:creationId xmlns:a16="http://schemas.microsoft.com/office/drawing/2014/main" id="{4A6FB1B8-3D2D-3138-1BDE-C477A8440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1733" y="1363133"/>
            <a:ext cx="914400" cy="914400"/>
          </a:xfrm>
          <a:prstGeom prst="rect">
            <a:avLst/>
          </a:prstGeom>
        </p:spPr>
      </p:pic>
      <p:pic>
        <p:nvPicPr>
          <p:cNvPr id="18" name="Grafik 17" descr="Toilettenpapier Silhouette">
            <a:extLst>
              <a:ext uri="{FF2B5EF4-FFF2-40B4-BE49-F238E27FC236}">
                <a16:creationId xmlns:a16="http://schemas.microsoft.com/office/drawing/2014/main" id="{532044A1-85F3-3D7D-5717-3EECCCD12F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15932" y="3708400"/>
            <a:ext cx="635001" cy="711200"/>
          </a:xfrm>
          <a:prstGeom prst="rect">
            <a:avLst/>
          </a:prstGeom>
        </p:spPr>
      </p:pic>
      <p:pic>
        <p:nvPicPr>
          <p:cNvPr id="19" name="Grafik 18" descr="Gießkanne Silhouette">
            <a:extLst>
              <a:ext uri="{FF2B5EF4-FFF2-40B4-BE49-F238E27FC236}">
                <a16:creationId xmlns:a16="http://schemas.microsoft.com/office/drawing/2014/main" id="{91D1161C-EDD2-7567-A138-FE456755FC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6401" y="2988734"/>
            <a:ext cx="914400" cy="914400"/>
          </a:xfrm>
          <a:prstGeom prst="rect">
            <a:avLst/>
          </a:prstGeom>
        </p:spPr>
      </p:pic>
      <p:pic>
        <p:nvPicPr>
          <p:cNvPr id="21" name="Grafik 20" descr="Wasserflasche Silhouette">
            <a:extLst>
              <a:ext uri="{FF2B5EF4-FFF2-40B4-BE49-F238E27FC236}">
                <a16:creationId xmlns:a16="http://schemas.microsoft.com/office/drawing/2014/main" id="{AABC7484-E340-90F7-9DBF-6C3F904F78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60933" y="4411134"/>
            <a:ext cx="914400" cy="914400"/>
          </a:xfrm>
          <a:prstGeom prst="rect">
            <a:avLst/>
          </a:prstGeom>
        </p:spPr>
      </p:pic>
      <p:pic>
        <p:nvPicPr>
          <p:cNvPr id="23" name="Grafik 22" descr="Tropfender Wasserhahn Silhouette">
            <a:extLst>
              <a:ext uri="{FF2B5EF4-FFF2-40B4-BE49-F238E27FC236}">
                <a16:creationId xmlns:a16="http://schemas.microsoft.com/office/drawing/2014/main" id="{39C9AA2C-608D-FDCD-8A5B-512FBBA968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4134" y="1837267"/>
            <a:ext cx="482600" cy="482600"/>
          </a:xfrm>
          <a:prstGeom prst="rect">
            <a:avLst/>
          </a:prstGeom>
        </p:spPr>
      </p:pic>
      <p:pic>
        <p:nvPicPr>
          <p:cNvPr id="24" name="Grafik 23" descr="Wasserflasche Silhouette">
            <a:extLst>
              <a:ext uri="{FF2B5EF4-FFF2-40B4-BE49-F238E27FC236}">
                <a16:creationId xmlns:a16="http://schemas.microsoft.com/office/drawing/2014/main" id="{D2978D24-002A-7B4C-D381-DF3371D67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54266" y="1498600"/>
            <a:ext cx="914400" cy="914400"/>
          </a:xfrm>
          <a:prstGeom prst="rect">
            <a:avLst/>
          </a:prstGeom>
        </p:spPr>
      </p:pic>
      <p:pic>
        <p:nvPicPr>
          <p:cNvPr id="25" name="Grafik 24" descr="Tropfender Wasserhahn Silhouette">
            <a:extLst>
              <a:ext uri="{FF2B5EF4-FFF2-40B4-BE49-F238E27FC236}">
                <a16:creationId xmlns:a16="http://schemas.microsoft.com/office/drawing/2014/main" id="{69943FFD-1B0B-4623-4288-B50B9B9A2F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4667" y="4648200"/>
            <a:ext cx="482600" cy="482600"/>
          </a:xfrm>
          <a:prstGeom prst="rect">
            <a:avLst/>
          </a:prstGeom>
        </p:spPr>
      </p:pic>
      <p:pic>
        <p:nvPicPr>
          <p:cNvPr id="34" name="Grafik 33" descr="Atom Silhouette">
            <a:extLst>
              <a:ext uri="{FF2B5EF4-FFF2-40B4-BE49-F238E27FC236}">
                <a16:creationId xmlns:a16="http://schemas.microsoft.com/office/drawing/2014/main" id="{D6369520-1788-BC56-38E4-79CFAF4EF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42400" y="4953002"/>
            <a:ext cx="262466" cy="262466"/>
          </a:xfrm>
          <a:prstGeom prst="rect">
            <a:avLst/>
          </a:prstGeom>
        </p:spPr>
      </p:pic>
      <p:sp>
        <p:nvSpPr>
          <p:cNvPr id="38" name="&quot;Nein&quot;-Symbol 37">
            <a:extLst>
              <a:ext uri="{FF2B5EF4-FFF2-40B4-BE49-F238E27FC236}">
                <a16:creationId xmlns:a16="http://schemas.microsoft.com/office/drawing/2014/main" id="{1CB0DA54-E816-59CE-2538-CEA28622598F}"/>
              </a:ext>
            </a:extLst>
          </p:cNvPr>
          <p:cNvSpPr/>
          <p:nvPr/>
        </p:nvSpPr>
        <p:spPr>
          <a:xfrm>
            <a:off x="5418666" y="1439333"/>
            <a:ext cx="2946400" cy="2861734"/>
          </a:xfrm>
          <a:prstGeom prst="noSmoking">
            <a:avLst>
              <a:gd name="adj" fmla="val 21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14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169B5F-B1AF-A015-4860-C94A874E71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010" b="14010"/>
          <a:stretch>
            <a:fillRect/>
          </a:stretch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27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EAFECD70-0C14-A77F-E55A-446DD9B5ED0F}"/>
              </a:ext>
            </a:extLst>
          </p:cNvPr>
          <p:cNvSpPr/>
          <p:nvPr/>
        </p:nvSpPr>
        <p:spPr>
          <a:xfrm>
            <a:off x="2133600" y="6277240"/>
            <a:ext cx="3200400" cy="321732"/>
          </a:xfrm>
          <a:prstGeom prst="roundRect">
            <a:avLst/>
          </a:prstGeom>
          <a:solidFill>
            <a:srgbClr val="7A81FF"/>
          </a:solidFill>
          <a:ln>
            <a:solidFill>
              <a:srgbClr val="7A8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Inhaltsplatzhalter 3" descr="GMO Silhouette">
            <a:extLst>
              <a:ext uri="{FF2B5EF4-FFF2-40B4-BE49-F238E27FC236}">
                <a16:creationId xmlns:a16="http://schemas.microsoft.com/office/drawing/2014/main" id="{C1B7D13E-4563-50AE-D2A2-079D7E893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2800" y="5943600"/>
            <a:ext cx="914400" cy="9144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843B985-3995-DF89-ECD6-061EE71488DA}"/>
              </a:ext>
            </a:extLst>
          </p:cNvPr>
          <p:cNvSpPr txBox="1"/>
          <p:nvPr/>
        </p:nvSpPr>
        <p:spPr>
          <a:xfrm>
            <a:off x="1625600" y="5955506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1">
                <a:sym typeface="Wingdings" pitchFamily="2" charset="2"/>
              </a:rPr>
              <a:t> </a:t>
            </a:r>
            <a:r>
              <a:rPr lang="de-DE" sz="3600" b="1" i="1"/>
              <a:t>Hydroponik</a:t>
            </a:r>
            <a:endParaRPr lang="de-DE" b="1" i="1"/>
          </a:p>
        </p:txBody>
      </p:sp>
    </p:spTree>
    <p:extLst>
      <p:ext uri="{BB962C8B-B14F-4D97-AF65-F5344CB8AC3E}">
        <p14:creationId xmlns:p14="http://schemas.microsoft.com/office/powerpoint/2010/main" val="324545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9D257-EDC9-767F-C5DB-533BB99E4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DE4C214-6AAC-6AD6-503E-7C594E30F470}"/>
              </a:ext>
            </a:extLst>
          </p:cNvPr>
          <p:cNvSpPr/>
          <p:nvPr/>
        </p:nvSpPr>
        <p:spPr>
          <a:xfrm>
            <a:off x="575733" y="570707"/>
            <a:ext cx="3200400" cy="321732"/>
          </a:xfrm>
          <a:prstGeom prst="roundRect">
            <a:avLst/>
          </a:prstGeom>
          <a:solidFill>
            <a:srgbClr val="7A81FF"/>
          </a:solidFill>
          <a:ln>
            <a:solidFill>
              <a:srgbClr val="7A8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D4B003-E9FC-DEDC-1FD3-40501CB8A41B}"/>
              </a:ext>
            </a:extLst>
          </p:cNvPr>
          <p:cNvSpPr txBox="1"/>
          <p:nvPr/>
        </p:nvSpPr>
        <p:spPr>
          <a:xfrm>
            <a:off x="372534" y="338666"/>
            <a:ext cx="3047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/>
              <a:t>Was ist Hydroponik?</a:t>
            </a:r>
          </a:p>
        </p:txBody>
      </p:sp>
      <p:pic>
        <p:nvPicPr>
          <p:cNvPr id="8" name="Inhaltsplatzhalter 3" descr="GMO Silhouette">
            <a:extLst>
              <a:ext uri="{FF2B5EF4-FFF2-40B4-BE49-F238E27FC236}">
                <a16:creationId xmlns:a16="http://schemas.microsoft.com/office/drawing/2014/main" id="{C14188D4-9AF8-5B5A-C696-7D9BD0BED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534" y="1320799"/>
            <a:ext cx="541867" cy="54186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7821F4-974E-1DD2-338F-94389A1D22E8}"/>
              </a:ext>
            </a:extLst>
          </p:cNvPr>
          <p:cNvSpPr txBox="1"/>
          <p:nvPr/>
        </p:nvSpPr>
        <p:spPr>
          <a:xfrm>
            <a:off x="1219199" y="1202266"/>
            <a:ext cx="4250267" cy="9313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/>
              <a:t>Hydroponik ist eine Art des Pflanzenanbaus bzw. </a:t>
            </a:r>
          </a:p>
          <a:p>
            <a:r>
              <a:rPr lang="de-DE"/>
              <a:t>Gartenbaus </a:t>
            </a:r>
            <a:r>
              <a:rPr lang="de-DE">
                <a:highlight>
                  <a:srgbClr val="FFFF00"/>
                </a:highlight>
              </a:rPr>
              <a:t>ohne Erde</a:t>
            </a:r>
            <a:endParaRPr lang="de-DE"/>
          </a:p>
        </p:txBody>
      </p:sp>
      <p:pic>
        <p:nvPicPr>
          <p:cNvPr id="10" name="Inhaltsplatzhalter 3" descr="GMO Silhouette">
            <a:extLst>
              <a:ext uri="{FF2B5EF4-FFF2-40B4-BE49-F238E27FC236}">
                <a16:creationId xmlns:a16="http://schemas.microsoft.com/office/drawing/2014/main" id="{D9A96C9D-4E81-814E-A8DC-D99B0A68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7" y="2523066"/>
            <a:ext cx="541867" cy="54186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4379D8-86DF-41B1-94C7-D36411D49F1A}"/>
              </a:ext>
            </a:extLst>
          </p:cNvPr>
          <p:cNvSpPr txBox="1"/>
          <p:nvPr/>
        </p:nvSpPr>
        <p:spPr>
          <a:xfrm>
            <a:off x="1253067" y="2387599"/>
            <a:ext cx="42164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/>
              <a:t>Pflanzen in einem </a:t>
            </a:r>
            <a:r>
              <a:rPr lang="de-DE" err="1"/>
              <a:t>hydropo</a:t>
            </a:r>
            <a:r>
              <a:rPr lang="de-DE"/>
              <a:t>-</a:t>
            </a:r>
          </a:p>
          <a:p>
            <a:r>
              <a:rPr lang="de-DE" err="1"/>
              <a:t>nischen</a:t>
            </a:r>
            <a:r>
              <a:rPr lang="de-DE"/>
              <a:t> System wachsen in </a:t>
            </a:r>
          </a:p>
          <a:p>
            <a:r>
              <a:rPr lang="de-DE">
                <a:highlight>
                  <a:srgbClr val="FFFF00"/>
                </a:highlight>
              </a:rPr>
              <a:t>mit Nährstoffen </a:t>
            </a:r>
            <a:endParaRPr lang="de-DE"/>
          </a:p>
          <a:p>
            <a:r>
              <a:rPr lang="de-DE">
                <a:highlight>
                  <a:srgbClr val="FFFF00"/>
                </a:highlight>
              </a:rPr>
              <a:t>angereichertem Wasser. </a:t>
            </a:r>
            <a:endParaRPr lang="de-DE"/>
          </a:p>
        </p:txBody>
      </p:sp>
      <p:pic>
        <p:nvPicPr>
          <p:cNvPr id="3" name="Grafik 2" descr="Ein Bild, das Design, Darstellung enthält.&#10;&#10;KI-generierte Inhalte können fehlerhaft sein.">
            <a:extLst>
              <a:ext uri="{FF2B5EF4-FFF2-40B4-BE49-F238E27FC236}">
                <a16:creationId xmlns:a16="http://schemas.microsoft.com/office/drawing/2014/main" id="{5E885E33-3965-3E78-8557-1A6E1DEC7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923" y="990007"/>
            <a:ext cx="7854077" cy="4007356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648166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cf22df-9c28-4f4b-8a4e-b1cba2364136" xsi:nil="true"/>
    <Klima xmlns="daafefa5-917e-4bec-bc4d-e6dc597fe8f7" xsi:nil="true"/>
    <lcf76f155ced4ddcb4097134ff3c332f xmlns="daafefa5-917e-4bec-bc4d-e6dc597fe8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C0CC8FA82E8B418260DAE39479A298" ma:contentTypeVersion="16" ma:contentTypeDescription="Ein neues Dokument erstellen." ma:contentTypeScope="" ma:versionID="0e575d45823de42797b1640b5dbefe3d">
  <xsd:schema xmlns:xsd="http://www.w3.org/2001/XMLSchema" xmlns:xs="http://www.w3.org/2001/XMLSchema" xmlns:p="http://schemas.microsoft.com/office/2006/metadata/properties" xmlns:ns2="daafefa5-917e-4bec-bc4d-e6dc597fe8f7" xmlns:ns3="64cf22df-9c28-4f4b-8a4e-b1cba2364136" targetNamespace="http://schemas.microsoft.com/office/2006/metadata/properties" ma:root="true" ma:fieldsID="4efbeff37913948b7d3eba1468a3aeca" ns2:_="" ns3:_="">
    <xsd:import namespace="daafefa5-917e-4bec-bc4d-e6dc597fe8f7"/>
    <xsd:import namespace="64cf22df-9c28-4f4b-8a4e-b1cba2364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Klim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fefa5-917e-4bec-bc4d-e6dc597fe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06b0b26c-fc12-48b8-955a-6d621afa25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Klima" ma:index="19" nillable="true" ma:displayName="Thema" ma:format="Dropdown" ma:internalName="Klima">
      <xsd:simpleType>
        <xsd:restriction base="dms:Text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f22df-9c28-4f4b-8a4e-b1cba236413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1d004d6-f0d8-49f2-9f70-c71b4806c945}" ma:internalName="TaxCatchAll" ma:showField="CatchAllData" ma:web="64cf22df-9c28-4f4b-8a4e-b1cba23641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8456B8-EC7E-4649-80AE-65B456120B4F}">
  <ds:schemaRefs>
    <ds:schemaRef ds:uri="64cf22df-9c28-4f4b-8a4e-b1cba2364136"/>
    <ds:schemaRef ds:uri="daafefa5-917e-4bec-bc4d-e6dc597fe8f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0B24B2-2C67-457F-BA53-DAF30256A202}">
  <ds:schemaRefs>
    <ds:schemaRef ds:uri="64cf22df-9c28-4f4b-8a4e-b1cba2364136"/>
    <ds:schemaRef ds:uri="daafefa5-917e-4bec-bc4d-e6dc597fe8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BCB858-AB8C-42BB-924D-86D6F15AEB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14</Slides>
  <Notes>8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Teresa Thelen</dc:creator>
  <cp:revision>4</cp:revision>
  <dcterms:created xsi:type="dcterms:W3CDTF">2025-06-10T17:04:55Z</dcterms:created>
  <dcterms:modified xsi:type="dcterms:W3CDTF">2025-10-14T09:00:17Z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0x01010031C0CC8FA82E8B418260DAE39479A298</vt:lpwstr>
  </property>
  <property fmtid="{D5CDD505-2E9C-101B-9397-08002B2CF9AE}" pid="3" name="MediaServiceImageTags">
    <vt:lpwstr/>
  </property>
</Properties>
</file>