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6"/>
  </p:notesMasterIdLst>
  <p:sldIdLst>
    <p:sldId id="261" r:id="rId5"/>
    <p:sldId id="267" r:id="rId6"/>
    <p:sldId id="259" r:id="rId7"/>
    <p:sldId id="274" r:id="rId8"/>
    <p:sldId id="273" r:id="rId9"/>
    <p:sldId id="260" r:id="rId10"/>
    <p:sldId id="262" r:id="rId11"/>
    <p:sldId id="275" r:id="rId12"/>
    <p:sldId id="276" r:id="rId13"/>
    <p:sldId id="277" r:id="rId14"/>
    <p:sldId id="278" r:id="rId15"/>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643FDFC-E991-48A2-80FF-2BDF8258182F}" v="4" dt="2025-09-30T13:15:53.405"/>
  </p1510:revLst>
</p1510:revInfo>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ittlere Formatvorlage 2 - Akz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Mittlere Formatvorlage 2 - Akz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ittlere Formatvorlage 3 - Akz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16D9F66E-5EB9-4882-86FB-DCBF35E3C3E4}" styleName="Mittlere Formatvorlage 4 - Akz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0505E3EF-67EA-436B-97B2-0124C06EBD24}" styleName="Mittlere Formatvorlage 4 - Akz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D7AC3CCA-C797-4891-BE02-D94E43425B78}" styleName="Mittlere Formatvorlag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69CF1AB2-1976-4502-BF36-3FF5EA218861}" styleName="Mittlere Formatvorlage 4 - Akz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8D230F3-CF80-4859-8CE7-A43EE81993B5}" styleName="Helle Formatvorlage 1 - Akz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625"/>
    <p:restoredTop sz="94671"/>
  </p:normalViewPr>
  <p:slideViewPr>
    <p:cSldViewPr snapToGrid="0">
      <p:cViewPr varScale="1">
        <p:scale>
          <a:sx n="89" d="100"/>
          <a:sy n="89" d="100"/>
        </p:scale>
        <p:origin x="120" y="2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si Stolz" userId="751df2e568194bfd" providerId="LiveId" clId="{23CF8AB6-87D7-4F1F-934F-81BBA16A2E6A}"/>
    <pc:docChg chg="modSld">
      <pc:chgData name="Rosi Stolz" userId="751df2e568194bfd" providerId="LiveId" clId="{23CF8AB6-87D7-4F1F-934F-81BBA16A2E6A}" dt="2025-09-30T13:36:10.575" v="2" actId="729"/>
      <pc:docMkLst>
        <pc:docMk/>
      </pc:docMkLst>
      <pc:sldChg chg="mod modShow">
        <pc:chgData name="Rosi Stolz" userId="751df2e568194bfd" providerId="LiveId" clId="{23CF8AB6-87D7-4F1F-934F-81BBA16A2E6A}" dt="2025-09-30T13:36:00.415" v="0" actId="729"/>
        <pc:sldMkLst>
          <pc:docMk/>
          <pc:sldMk cId="2889872219" sldId="259"/>
        </pc:sldMkLst>
      </pc:sldChg>
      <pc:sldChg chg="mod modShow">
        <pc:chgData name="Rosi Stolz" userId="751df2e568194bfd" providerId="LiveId" clId="{23CF8AB6-87D7-4F1F-934F-81BBA16A2E6A}" dt="2025-09-30T13:36:10.575" v="2" actId="729"/>
        <pc:sldMkLst>
          <pc:docMk/>
          <pc:sldMk cId="2608998595" sldId="262"/>
        </pc:sldMkLst>
      </pc:sldChg>
      <pc:sldChg chg="mod modShow">
        <pc:chgData name="Rosi Stolz" userId="751df2e568194bfd" providerId="LiveId" clId="{23CF8AB6-87D7-4F1F-934F-81BBA16A2E6A}" dt="2025-09-30T13:36:05.959" v="1" actId="729"/>
        <pc:sldMkLst>
          <pc:docMk/>
          <pc:sldMk cId="2389017944" sldId="27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7FA5EC1-64D5-CC44-9172-63EC5450AAEE}" type="datetimeFigureOut">
              <a:rPr lang="de-DE" smtClean="0"/>
              <a:t>30.09.2025</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AE41FC0-4485-0043-BF55-BD36C77CCB9F}" type="slidenum">
              <a:rPr lang="de-DE" smtClean="0"/>
              <a:t>‹Nr.›</a:t>
            </a:fld>
            <a:endParaRPr lang="de-DE"/>
          </a:p>
        </p:txBody>
      </p:sp>
    </p:spTree>
    <p:extLst>
      <p:ext uri="{BB962C8B-B14F-4D97-AF65-F5344CB8AC3E}">
        <p14:creationId xmlns:p14="http://schemas.microsoft.com/office/powerpoint/2010/main" val="31410560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EAE41FC0-4485-0043-BF55-BD36C77CCB9F}" type="slidenum">
              <a:rPr lang="de-DE" smtClean="0"/>
              <a:t>8</a:t>
            </a:fld>
            <a:endParaRPr lang="de-DE"/>
          </a:p>
        </p:txBody>
      </p:sp>
    </p:spTree>
    <p:extLst>
      <p:ext uri="{BB962C8B-B14F-4D97-AF65-F5344CB8AC3E}">
        <p14:creationId xmlns:p14="http://schemas.microsoft.com/office/powerpoint/2010/main" val="15845156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D918E4-2926-26F4-4750-40A65BB3D0B9}"/>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3128C47D-3D45-F32D-FFAE-76AA68F6DAE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3728BFB3-C279-8E10-EC88-334B661360C3}"/>
              </a:ext>
            </a:extLst>
          </p:cNvPr>
          <p:cNvSpPr>
            <a:spLocks noGrp="1"/>
          </p:cNvSpPr>
          <p:nvPr>
            <p:ph type="dt" sz="half" idx="10"/>
          </p:nvPr>
        </p:nvSpPr>
        <p:spPr/>
        <p:txBody>
          <a:bodyPr/>
          <a:lstStyle/>
          <a:p>
            <a:fld id="{619FE337-1ECF-E549-BAA9-B10601150497}" type="datetimeFigureOut">
              <a:rPr lang="de-DE" smtClean="0"/>
              <a:t>30.09.2025</a:t>
            </a:fld>
            <a:endParaRPr lang="de-DE"/>
          </a:p>
        </p:txBody>
      </p:sp>
      <p:sp>
        <p:nvSpPr>
          <p:cNvPr id="5" name="Fußzeilenplatzhalter 4">
            <a:extLst>
              <a:ext uri="{FF2B5EF4-FFF2-40B4-BE49-F238E27FC236}">
                <a16:creationId xmlns:a16="http://schemas.microsoft.com/office/drawing/2014/main" id="{8CDBF69B-C26E-75EC-5EA3-6EDC85492071}"/>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CBFE5676-BC56-09AE-2D68-B4E463729504}"/>
              </a:ext>
            </a:extLst>
          </p:cNvPr>
          <p:cNvSpPr>
            <a:spLocks noGrp="1"/>
          </p:cNvSpPr>
          <p:nvPr>
            <p:ph type="sldNum" sz="quarter" idx="12"/>
          </p:nvPr>
        </p:nvSpPr>
        <p:spPr/>
        <p:txBody>
          <a:bodyPr/>
          <a:lstStyle/>
          <a:p>
            <a:fld id="{BE70A54E-6E06-E445-876A-29C20EA21C7B}" type="slidenum">
              <a:rPr lang="de-DE" smtClean="0"/>
              <a:t>‹Nr.›</a:t>
            </a:fld>
            <a:endParaRPr lang="de-DE"/>
          </a:p>
        </p:txBody>
      </p:sp>
    </p:spTree>
    <p:extLst>
      <p:ext uri="{BB962C8B-B14F-4D97-AF65-F5344CB8AC3E}">
        <p14:creationId xmlns:p14="http://schemas.microsoft.com/office/powerpoint/2010/main" val="2878276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04A9E09-E8A6-1A05-80E0-7DA53714EE63}"/>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AF0F0524-EC40-9C82-745A-C1C53545878A}"/>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830B8C4F-187A-B63C-EFB4-8639998C92FF}"/>
              </a:ext>
            </a:extLst>
          </p:cNvPr>
          <p:cNvSpPr>
            <a:spLocks noGrp="1"/>
          </p:cNvSpPr>
          <p:nvPr>
            <p:ph type="dt" sz="half" idx="10"/>
          </p:nvPr>
        </p:nvSpPr>
        <p:spPr/>
        <p:txBody>
          <a:bodyPr/>
          <a:lstStyle/>
          <a:p>
            <a:fld id="{619FE337-1ECF-E549-BAA9-B10601150497}" type="datetimeFigureOut">
              <a:rPr lang="de-DE" smtClean="0"/>
              <a:t>30.09.2025</a:t>
            </a:fld>
            <a:endParaRPr lang="de-DE"/>
          </a:p>
        </p:txBody>
      </p:sp>
      <p:sp>
        <p:nvSpPr>
          <p:cNvPr id="5" name="Fußzeilenplatzhalter 4">
            <a:extLst>
              <a:ext uri="{FF2B5EF4-FFF2-40B4-BE49-F238E27FC236}">
                <a16:creationId xmlns:a16="http://schemas.microsoft.com/office/drawing/2014/main" id="{A5D0F2D3-BB3E-D07C-5992-5299CE994F0E}"/>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A830B9C0-B05A-DC13-D82B-AF15CB6943D6}"/>
              </a:ext>
            </a:extLst>
          </p:cNvPr>
          <p:cNvSpPr>
            <a:spLocks noGrp="1"/>
          </p:cNvSpPr>
          <p:nvPr>
            <p:ph type="sldNum" sz="quarter" idx="12"/>
          </p:nvPr>
        </p:nvSpPr>
        <p:spPr/>
        <p:txBody>
          <a:bodyPr/>
          <a:lstStyle/>
          <a:p>
            <a:fld id="{BE70A54E-6E06-E445-876A-29C20EA21C7B}" type="slidenum">
              <a:rPr lang="de-DE" smtClean="0"/>
              <a:t>‹Nr.›</a:t>
            </a:fld>
            <a:endParaRPr lang="de-DE"/>
          </a:p>
        </p:txBody>
      </p:sp>
    </p:spTree>
    <p:extLst>
      <p:ext uri="{BB962C8B-B14F-4D97-AF65-F5344CB8AC3E}">
        <p14:creationId xmlns:p14="http://schemas.microsoft.com/office/powerpoint/2010/main" val="11365028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CE4A24C6-52A3-40A2-12DC-6520D565F1FB}"/>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1654F1B8-8F37-F061-A33F-2642AEE71E5B}"/>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A592892A-3F2A-57F3-556C-C07BCEBEAB85}"/>
              </a:ext>
            </a:extLst>
          </p:cNvPr>
          <p:cNvSpPr>
            <a:spLocks noGrp="1"/>
          </p:cNvSpPr>
          <p:nvPr>
            <p:ph type="dt" sz="half" idx="10"/>
          </p:nvPr>
        </p:nvSpPr>
        <p:spPr/>
        <p:txBody>
          <a:bodyPr/>
          <a:lstStyle/>
          <a:p>
            <a:fld id="{619FE337-1ECF-E549-BAA9-B10601150497}" type="datetimeFigureOut">
              <a:rPr lang="de-DE" smtClean="0"/>
              <a:t>30.09.2025</a:t>
            </a:fld>
            <a:endParaRPr lang="de-DE"/>
          </a:p>
        </p:txBody>
      </p:sp>
      <p:sp>
        <p:nvSpPr>
          <p:cNvPr id="5" name="Fußzeilenplatzhalter 4">
            <a:extLst>
              <a:ext uri="{FF2B5EF4-FFF2-40B4-BE49-F238E27FC236}">
                <a16:creationId xmlns:a16="http://schemas.microsoft.com/office/drawing/2014/main" id="{85F0B8D7-BB2D-91FB-073B-539ECEEC7D87}"/>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A35AE51F-55A1-AFFC-6029-CC8836C503CC}"/>
              </a:ext>
            </a:extLst>
          </p:cNvPr>
          <p:cNvSpPr>
            <a:spLocks noGrp="1"/>
          </p:cNvSpPr>
          <p:nvPr>
            <p:ph type="sldNum" sz="quarter" idx="12"/>
          </p:nvPr>
        </p:nvSpPr>
        <p:spPr/>
        <p:txBody>
          <a:bodyPr/>
          <a:lstStyle/>
          <a:p>
            <a:fld id="{BE70A54E-6E06-E445-876A-29C20EA21C7B}" type="slidenum">
              <a:rPr lang="de-DE" smtClean="0"/>
              <a:t>‹Nr.›</a:t>
            </a:fld>
            <a:endParaRPr lang="de-DE"/>
          </a:p>
        </p:txBody>
      </p:sp>
    </p:spTree>
    <p:extLst>
      <p:ext uri="{BB962C8B-B14F-4D97-AF65-F5344CB8AC3E}">
        <p14:creationId xmlns:p14="http://schemas.microsoft.com/office/powerpoint/2010/main" val="18545862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443FB55-6209-93CB-87C3-2D50F0AD5AC3}"/>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89A71ED6-5DAC-597D-F367-ED499A49B3B9}"/>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E9F76C6B-B452-8B41-3089-E715E6415E97}"/>
              </a:ext>
            </a:extLst>
          </p:cNvPr>
          <p:cNvSpPr>
            <a:spLocks noGrp="1"/>
          </p:cNvSpPr>
          <p:nvPr>
            <p:ph type="dt" sz="half" idx="10"/>
          </p:nvPr>
        </p:nvSpPr>
        <p:spPr/>
        <p:txBody>
          <a:bodyPr/>
          <a:lstStyle/>
          <a:p>
            <a:fld id="{619FE337-1ECF-E549-BAA9-B10601150497}" type="datetimeFigureOut">
              <a:rPr lang="de-DE" smtClean="0"/>
              <a:t>30.09.2025</a:t>
            </a:fld>
            <a:endParaRPr lang="de-DE"/>
          </a:p>
        </p:txBody>
      </p:sp>
      <p:sp>
        <p:nvSpPr>
          <p:cNvPr id="5" name="Fußzeilenplatzhalter 4">
            <a:extLst>
              <a:ext uri="{FF2B5EF4-FFF2-40B4-BE49-F238E27FC236}">
                <a16:creationId xmlns:a16="http://schemas.microsoft.com/office/drawing/2014/main" id="{5F48A023-8650-BF4E-7091-176EB3071B9A}"/>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8B5841FF-057E-3B23-25F2-2EEFA589DC17}"/>
              </a:ext>
            </a:extLst>
          </p:cNvPr>
          <p:cNvSpPr>
            <a:spLocks noGrp="1"/>
          </p:cNvSpPr>
          <p:nvPr>
            <p:ph type="sldNum" sz="quarter" idx="12"/>
          </p:nvPr>
        </p:nvSpPr>
        <p:spPr/>
        <p:txBody>
          <a:bodyPr/>
          <a:lstStyle/>
          <a:p>
            <a:fld id="{BE70A54E-6E06-E445-876A-29C20EA21C7B}" type="slidenum">
              <a:rPr lang="de-DE" smtClean="0"/>
              <a:t>‹Nr.›</a:t>
            </a:fld>
            <a:endParaRPr lang="de-DE"/>
          </a:p>
        </p:txBody>
      </p:sp>
    </p:spTree>
    <p:extLst>
      <p:ext uri="{BB962C8B-B14F-4D97-AF65-F5344CB8AC3E}">
        <p14:creationId xmlns:p14="http://schemas.microsoft.com/office/powerpoint/2010/main" val="6682288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1948CF4-7608-2485-39B5-2FE53ACBB80C}"/>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015D1054-7BC6-708C-84F4-16B7F6AC99A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0FB4BC17-341F-5E39-63E4-A2FE2E695AE3}"/>
              </a:ext>
            </a:extLst>
          </p:cNvPr>
          <p:cNvSpPr>
            <a:spLocks noGrp="1"/>
          </p:cNvSpPr>
          <p:nvPr>
            <p:ph type="dt" sz="half" idx="10"/>
          </p:nvPr>
        </p:nvSpPr>
        <p:spPr/>
        <p:txBody>
          <a:bodyPr/>
          <a:lstStyle/>
          <a:p>
            <a:fld id="{619FE337-1ECF-E549-BAA9-B10601150497}" type="datetimeFigureOut">
              <a:rPr lang="de-DE" smtClean="0"/>
              <a:t>30.09.2025</a:t>
            </a:fld>
            <a:endParaRPr lang="de-DE"/>
          </a:p>
        </p:txBody>
      </p:sp>
      <p:sp>
        <p:nvSpPr>
          <p:cNvPr id="5" name="Fußzeilenplatzhalter 4">
            <a:extLst>
              <a:ext uri="{FF2B5EF4-FFF2-40B4-BE49-F238E27FC236}">
                <a16:creationId xmlns:a16="http://schemas.microsoft.com/office/drawing/2014/main" id="{200ABA4A-46DE-D7F2-4F19-CC8EE985DCCE}"/>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B42E8A24-4624-C9B7-C99C-330DF0615C25}"/>
              </a:ext>
            </a:extLst>
          </p:cNvPr>
          <p:cNvSpPr>
            <a:spLocks noGrp="1"/>
          </p:cNvSpPr>
          <p:nvPr>
            <p:ph type="sldNum" sz="quarter" idx="12"/>
          </p:nvPr>
        </p:nvSpPr>
        <p:spPr/>
        <p:txBody>
          <a:bodyPr/>
          <a:lstStyle/>
          <a:p>
            <a:fld id="{BE70A54E-6E06-E445-876A-29C20EA21C7B}" type="slidenum">
              <a:rPr lang="de-DE" smtClean="0"/>
              <a:t>‹Nr.›</a:t>
            </a:fld>
            <a:endParaRPr lang="de-DE"/>
          </a:p>
        </p:txBody>
      </p:sp>
    </p:spTree>
    <p:extLst>
      <p:ext uri="{BB962C8B-B14F-4D97-AF65-F5344CB8AC3E}">
        <p14:creationId xmlns:p14="http://schemas.microsoft.com/office/powerpoint/2010/main" val="9305112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F5FE6C8-D9F4-D9A5-0B26-244DB555A368}"/>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DC47A5CF-259F-B07F-65CB-407AC6517623}"/>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48DF0CE2-7249-DA39-0950-DEC14B76D6CC}"/>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F918F2C3-B2BC-4676-6F94-A2E6D64AE5FE}"/>
              </a:ext>
            </a:extLst>
          </p:cNvPr>
          <p:cNvSpPr>
            <a:spLocks noGrp="1"/>
          </p:cNvSpPr>
          <p:nvPr>
            <p:ph type="dt" sz="half" idx="10"/>
          </p:nvPr>
        </p:nvSpPr>
        <p:spPr/>
        <p:txBody>
          <a:bodyPr/>
          <a:lstStyle/>
          <a:p>
            <a:fld id="{619FE337-1ECF-E549-BAA9-B10601150497}" type="datetimeFigureOut">
              <a:rPr lang="de-DE" smtClean="0"/>
              <a:t>30.09.2025</a:t>
            </a:fld>
            <a:endParaRPr lang="de-DE"/>
          </a:p>
        </p:txBody>
      </p:sp>
      <p:sp>
        <p:nvSpPr>
          <p:cNvPr id="6" name="Fußzeilenplatzhalter 5">
            <a:extLst>
              <a:ext uri="{FF2B5EF4-FFF2-40B4-BE49-F238E27FC236}">
                <a16:creationId xmlns:a16="http://schemas.microsoft.com/office/drawing/2014/main" id="{A4ADE9D6-27A8-B5EB-98C8-FD4BBB1EFA6B}"/>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3CF1F04C-C5D3-4C79-9671-6B25447B1986}"/>
              </a:ext>
            </a:extLst>
          </p:cNvPr>
          <p:cNvSpPr>
            <a:spLocks noGrp="1"/>
          </p:cNvSpPr>
          <p:nvPr>
            <p:ph type="sldNum" sz="quarter" idx="12"/>
          </p:nvPr>
        </p:nvSpPr>
        <p:spPr/>
        <p:txBody>
          <a:bodyPr/>
          <a:lstStyle/>
          <a:p>
            <a:fld id="{BE70A54E-6E06-E445-876A-29C20EA21C7B}" type="slidenum">
              <a:rPr lang="de-DE" smtClean="0"/>
              <a:t>‹Nr.›</a:t>
            </a:fld>
            <a:endParaRPr lang="de-DE"/>
          </a:p>
        </p:txBody>
      </p:sp>
    </p:spTree>
    <p:extLst>
      <p:ext uri="{BB962C8B-B14F-4D97-AF65-F5344CB8AC3E}">
        <p14:creationId xmlns:p14="http://schemas.microsoft.com/office/powerpoint/2010/main" val="38757623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5BE9A18-AF13-27DD-E63D-5F5379F8F0A9}"/>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91035A5C-9F57-9F96-2BDC-50DB627CA36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2AC0C196-FAF1-B1F2-0941-70BE0482840C}"/>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5F55FDAB-58D4-04B8-6200-6EC64DCDB33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7CA803B9-C752-55EB-5106-E97FB8BF3E64}"/>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AEF3AA41-7BED-B4F0-A311-DC16323A7D97}"/>
              </a:ext>
            </a:extLst>
          </p:cNvPr>
          <p:cNvSpPr>
            <a:spLocks noGrp="1"/>
          </p:cNvSpPr>
          <p:nvPr>
            <p:ph type="dt" sz="half" idx="10"/>
          </p:nvPr>
        </p:nvSpPr>
        <p:spPr/>
        <p:txBody>
          <a:bodyPr/>
          <a:lstStyle/>
          <a:p>
            <a:fld id="{619FE337-1ECF-E549-BAA9-B10601150497}" type="datetimeFigureOut">
              <a:rPr lang="de-DE" smtClean="0"/>
              <a:t>30.09.2025</a:t>
            </a:fld>
            <a:endParaRPr lang="de-DE"/>
          </a:p>
        </p:txBody>
      </p:sp>
      <p:sp>
        <p:nvSpPr>
          <p:cNvPr id="8" name="Fußzeilenplatzhalter 7">
            <a:extLst>
              <a:ext uri="{FF2B5EF4-FFF2-40B4-BE49-F238E27FC236}">
                <a16:creationId xmlns:a16="http://schemas.microsoft.com/office/drawing/2014/main" id="{5D569DA5-B290-3B29-8977-46D58E3D6D48}"/>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5874D946-88E1-7955-F8A0-AF3773896E97}"/>
              </a:ext>
            </a:extLst>
          </p:cNvPr>
          <p:cNvSpPr>
            <a:spLocks noGrp="1"/>
          </p:cNvSpPr>
          <p:nvPr>
            <p:ph type="sldNum" sz="quarter" idx="12"/>
          </p:nvPr>
        </p:nvSpPr>
        <p:spPr/>
        <p:txBody>
          <a:bodyPr/>
          <a:lstStyle/>
          <a:p>
            <a:fld id="{BE70A54E-6E06-E445-876A-29C20EA21C7B}" type="slidenum">
              <a:rPr lang="de-DE" smtClean="0"/>
              <a:t>‹Nr.›</a:t>
            </a:fld>
            <a:endParaRPr lang="de-DE"/>
          </a:p>
        </p:txBody>
      </p:sp>
    </p:spTree>
    <p:extLst>
      <p:ext uri="{BB962C8B-B14F-4D97-AF65-F5344CB8AC3E}">
        <p14:creationId xmlns:p14="http://schemas.microsoft.com/office/powerpoint/2010/main" val="24938297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C99043E-BC1B-B25C-EA51-0EE8D2A19558}"/>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557B44B0-FB9A-5F13-FD99-F14F32968642}"/>
              </a:ext>
            </a:extLst>
          </p:cNvPr>
          <p:cNvSpPr>
            <a:spLocks noGrp="1"/>
          </p:cNvSpPr>
          <p:nvPr>
            <p:ph type="dt" sz="half" idx="10"/>
          </p:nvPr>
        </p:nvSpPr>
        <p:spPr/>
        <p:txBody>
          <a:bodyPr/>
          <a:lstStyle/>
          <a:p>
            <a:fld id="{619FE337-1ECF-E549-BAA9-B10601150497}" type="datetimeFigureOut">
              <a:rPr lang="de-DE" smtClean="0"/>
              <a:t>30.09.2025</a:t>
            </a:fld>
            <a:endParaRPr lang="de-DE"/>
          </a:p>
        </p:txBody>
      </p:sp>
      <p:sp>
        <p:nvSpPr>
          <p:cNvPr id="4" name="Fußzeilenplatzhalter 3">
            <a:extLst>
              <a:ext uri="{FF2B5EF4-FFF2-40B4-BE49-F238E27FC236}">
                <a16:creationId xmlns:a16="http://schemas.microsoft.com/office/drawing/2014/main" id="{261328A1-C559-2030-CF83-DF88FFD5191C}"/>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620EFFB2-C914-E19F-8C84-6C70F8F1D5CF}"/>
              </a:ext>
            </a:extLst>
          </p:cNvPr>
          <p:cNvSpPr>
            <a:spLocks noGrp="1"/>
          </p:cNvSpPr>
          <p:nvPr>
            <p:ph type="sldNum" sz="quarter" idx="12"/>
          </p:nvPr>
        </p:nvSpPr>
        <p:spPr/>
        <p:txBody>
          <a:bodyPr/>
          <a:lstStyle/>
          <a:p>
            <a:fld id="{BE70A54E-6E06-E445-876A-29C20EA21C7B}" type="slidenum">
              <a:rPr lang="de-DE" smtClean="0"/>
              <a:t>‹Nr.›</a:t>
            </a:fld>
            <a:endParaRPr lang="de-DE"/>
          </a:p>
        </p:txBody>
      </p:sp>
    </p:spTree>
    <p:extLst>
      <p:ext uri="{BB962C8B-B14F-4D97-AF65-F5344CB8AC3E}">
        <p14:creationId xmlns:p14="http://schemas.microsoft.com/office/powerpoint/2010/main" val="30709863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92E80E35-C87E-2801-10F4-B4510D5593B4}"/>
              </a:ext>
            </a:extLst>
          </p:cNvPr>
          <p:cNvSpPr>
            <a:spLocks noGrp="1"/>
          </p:cNvSpPr>
          <p:nvPr>
            <p:ph type="dt" sz="half" idx="10"/>
          </p:nvPr>
        </p:nvSpPr>
        <p:spPr/>
        <p:txBody>
          <a:bodyPr/>
          <a:lstStyle/>
          <a:p>
            <a:fld id="{619FE337-1ECF-E549-BAA9-B10601150497}" type="datetimeFigureOut">
              <a:rPr lang="de-DE" smtClean="0"/>
              <a:t>30.09.2025</a:t>
            </a:fld>
            <a:endParaRPr lang="de-DE"/>
          </a:p>
        </p:txBody>
      </p:sp>
      <p:sp>
        <p:nvSpPr>
          <p:cNvPr id="3" name="Fußzeilenplatzhalter 2">
            <a:extLst>
              <a:ext uri="{FF2B5EF4-FFF2-40B4-BE49-F238E27FC236}">
                <a16:creationId xmlns:a16="http://schemas.microsoft.com/office/drawing/2014/main" id="{4CF8CE7B-FAD3-46AE-B511-E759ECB5A211}"/>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DB068015-4F05-C2F1-D09E-8FE33DAC8968}"/>
              </a:ext>
            </a:extLst>
          </p:cNvPr>
          <p:cNvSpPr>
            <a:spLocks noGrp="1"/>
          </p:cNvSpPr>
          <p:nvPr>
            <p:ph type="sldNum" sz="quarter" idx="12"/>
          </p:nvPr>
        </p:nvSpPr>
        <p:spPr/>
        <p:txBody>
          <a:bodyPr/>
          <a:lstStyle/>
          <a:p>
            <a:fld id="{BE70A54E-6E06-E445-876A-29C20EA21C7B}" type="slidenum">
              <a:rPr lang="de-DE" smtClean="0"/>
              <a:t>‹Nr.›</a:t>
            </a:fld>
            <a:endParaRPr lang="de-DE"/>
          </a:p>
        </p:txBody>
      </p:sp>
    </p:spTree>
    <p:extLst>
      <p:ext uri="{BB962C8B-B14F-4D97-AF65-F5344CB8AC3E}">
        <p14:creationId xmlns:p14="http://schemas.microsoft.com/office/powerpoint/2010/main" val="32517934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AE88867-2466-6853-A337-A8A6F03F1682}"/>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828C576D-C344-0BB7-3885-BC8746E22C6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EAB41D43-4DD9-6446-6E19-69F9730E67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2BCEDEA2-A3E4-6F9B-B88E-194DB8804CDA}"/>
              </a:ext>
            </a:extLst>
          </p:cNvPr>
          <p:cNvSpPr>
            <a:spLocks noGrp="1"/>
          </p:cNvSpPr>
          <p:nvPr>
            <p:ph type="dt" sz="half" idx="10"/>
          </p:nvPr>
        </p:nvSpPr>
        <p:spPr/>
        <p:txBody>
          <a:bodyPr/>
          <a:lstStyle/>
          <a:p>
            <a:fld id="{619FE337-1ECF-E549-BAA9-B10601150497}" type="datetimeFigureOut">
              <a:rPr lang="de-DE" smtClean="0"/>
              <a:t>30.09.2025</a:t>
            </a:fld>
            <a:endParaRPr lang="de-DE"/>
          </a:p>
        </p:txBody>
      </p:sp>
      <p:sp>
        <p:nvSpPr>
          <p:cNvPr id="6" name="Fußzeilenplatzhalter 5">
            <a:extLst>
              <a:ext uri="{FF2B5EF4-FFF2-40B4-BE49-F238E27FC236}">
                <a16:creationId xmlns:a16="http://schemas.microsoft.com/office/drawing/2014/main" id="{8F10DFAB-4D1A-CDD7-1056-D8B118A1B39D}"/>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6D7402B0-91B6-4DB4-B3AE-CE6A794E003F}"/>
              </a:ext>
            </a:extLst>
          </p:cNvPr>
          <p:cNvSpPr>
            <a:spLocks noGrp="1"/>
          </p:cNvSpPr>
          <p:nvPr>
            <p:ph type="sldNum" sz="quarter" idx="12"/>
          </p:nvPr>
        </p:nvSpPr>
        <p:spPr/>
        <p:txBody>
          <a:bodyPr/>
          <a:lstStyle/>
          <a:p>
            <a:fld id="{BE70A54E-6E06-E445-876A-29C20EA21C7B}" type="slidenum">
              <a:rPr lang="de-DE" smtClean="0"/>
              <a:t>‹Nr.›</a:t>
            </a:fld>
            <a:endParaRPr lang="de-DE"/>
          </a:p>
        </p:txBody>
      </p:sp>
    </p:spTree>
    <p:extLst>
      <p:ext uri="{BB962C8B-B14F-4D97-AF65-F5344CB8AC3E}">
        <p14:creationId xmlns:p14="http://schemas.microsoft.com/office/powerpoint/2010/main" val="39461536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9CE813D-5ED9-D055-C1FD-B631DD6F6E23}"/>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FCD26BCD-3610-7C8B-2419-480578C4DBE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B4D59EF7-BF29-6F16-2FE1-0D8179843BA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4672A423-0FB9-E93A-3160-7EA02B0C8D63}"/>
              </a:ext>
            </a:extLst>
          </p:cNvPr>
          <p:cNvSpPr>
            <a:spLocks noGrp="1"/>
          </p:cNvSpPr>
          <p:nvPr>
            <p:ph type="dt" sz="half" idx="10"/>
          </p:nvPr>
        </p:nvSpPr>
        <p:spPr/>
        <p:txBody>
          <a:bodyPr/>
          <a:lstStyle/>
          <a:p>
            <a:fld id="{619FE337-1ECF-E549-BAA9-B10601150497}" type="datetimeFigureOut">
              <a:rPr lang="de-DE" smtClean="0"/>
              <a:t>30.09.2025</a:t>
            </a:fld>
            <a:endParaRPr lang="de-DE"/>
          </a:p>
        </p:txBody>
      </p:sp>
      <p:sp>
        <p:nvSpPr>
          <p:cNvPr id="6" name="Fußzeilenplatzhalter 5">
            <a:extLst>
              <a:ext uri="{FF2B5EF4-FFF2-40B4-BE49-F238E27FC236}">
                <a16:creationId xmlns:a16="http://schemas.microsoft.com/office/drawing/2014/main" id="{C7B03834-E7D8-7C9F-5927-AB52441F2901}"/>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4A402F06-7CE2-21B0-771B-06B014B2B829}"/>
              </a:ext>
            </a:extLst>
          </p:cNvPr>
          <p:cNvSpPr>
            <a:spLocks noGrp="1"/>
          </p:cNvSpPr>
          <p:nvPr>
            <p:ph type="sldNum" sz="quarter" idx="12"/>
          </p:nvPr>
        </p:nvSpPr>
        <p:spPr/>
        <p:txBody>
          <a:bodyPr/>
          <a:lstStyle/>
          <a:p>
            <a:fld id="{BE70A54E-6E06-E445-876A-29C20EA21C7B}" type="slidenum">
              <a:rPr lang="de-DE" smtClean="0"/>
              <a:t>‹Nr.›</a:t>
            </a:fld>
            <a:endParaRPr lang="de-DE"/>
          </a:p>
        </p:txBody>
      </p:sp>
    </p:spTree>
    <p:extLst>
      <p:ext uri="{BB962C8B-B14F-4D97-AF65-F5344CB8AC3E}">
        <p14:creationId xmlns:p14="http://schemas.microsoft.com/office/powerpoint/2010/main" val="37691922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AC2E03F7-73AE-18C5-FB6E-44154A9F740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DF77DCF5-3FD9-B103-E780-A06AD39536A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97B1FB12-6DE0-5AAD-BB47-8EFECC30C8E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19FE337-1ECF-E549-BAA9-B10601150497}" type="datetimeFigureOut">
              <a:rPr lang="de-DE" smtClean="0"/>
              <a:t>30.09.2025</a:t>
            </a:fld>
            <a:endParaRPr lang="de-DE"/>
          </a:p>
        </p:txBody>
      </p:sp>
      <p:sp>
        <p:nvSpPr>
          <p:cNvPr id="5" name="Fußzeilenplatzhalter 4">
            <a:extLst>
              <a:ext uri="{FF2B5EF4-FFF2-40B4-BE49-F238E27FC236}">
                <a16:creationId xmlns:a16="http://schemas.microsoft.com/office/drawing/2014/main" id="{C3AD9919-DD9E-C53A-69E6-EFB8FB6F12B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e-DE"/>
          </a:p>
        </p:txBody>
      </p:sp>
      <p:sp>
        <p:nvSpPr>
          <p:cNvPr id="6" name="Foliennummernplatzhalter 5">
            <a:extLst>
              <a:ext uri="{FF2B5EF4-FFF2-40B4-BE49-F238E27FC236}">
                <a16:creationId xmlns:a16="http://schemas.microsoft.com/office/drawing/2014/main" id="{BCBF23EC-0093-CB1A-AB0F-1B4B43E4781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E70A54E-6E06-E445-876A-29C20EA21C7B}" type="slidenum">
              <a:rPr lang="de-DE" smtClean="0"/>
              <a:t>‹Nr.›</a:t>
            </a:fld>
            <a:endParaRPr lang="de-DE"/>
          </a:p>
        </p:txBody>
      </p:sp>
    </p:spTree>
    <p:extLst>
      <p:ext uri="{BB962C8B-B14F-4D97-AF65-F5344CB8AC3E}">
        <p14:creationId xmlns:p14="http://schemas.microsoft.com/office/powerpoint/2010/main" val="37081353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9.svg"/><Relationship Id="rId7" Type="http://schemas.openxmlformats.org/officeDocument/2006/relationships/image" Target="../media/image13.svg"/><Relationship Id="rId2" Type="http://schemas.openxmlformats.org/officeDocument/2006/relationships/image" Target="../media/image8.png"/><Relationship Id="rId1" Type="http://schemas.openxmlformats.org/officeDocument/2006/relationships/slideLayout" Target="../slideLayouts/slideLayout2.xml"/><Relationship Id="rId6" Type="http://schemas.openxmlformats.org/officeDocument/2006/relationships/image" Target="../media/image12.png"/><Relationship Id="rId11" Type="http://schemas.openxmlformats.org/officeDocument/2006/relationships/image" Target="../media/image17.svg"/><Relationship Id="rId5" Type="http://schemas.openxmlformats.org/officeDocument/2006/relationships/image" Target="../media/image11.svg"/><Relationship Id="rId10" Type="http://schemas.openxmlformats.org/officeDocument/2006/relationships/image" Target="../media/image16.png"/><Relationship Id="rId4" Type="http://schemas.openxmlformats.org/officeDocument/2006/relationships/image" Target="../media/image10.png"/><Relationship Id="rId9" Type="http://schemas.openxmlformats.org/officeDocument/2006/relationships/image" Target="../media/image15.sv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03F4270-38BF-3F16-6000-A5ECE7D5F162}"/>
              </a:ext>
            </a:extLst>
          </p:cNvPr>
          <p:cNvSpPr>
            <a:spLocks noGrp="1"/>
          </p:cNvSpPr>
          <p:nvPr>
            <p:ph type="title"/>
          </p:nvPr>
        </p:nvSpPr>
        <p:spPr/>
        <p:txBody>
          <a:bodyPr>
            <a:normAutofit/>
          </a:bodyPr>
          <a:lstStyle/>
          <a:p>
            <a:r>
              <a:rPr lang="de-DE" sz="2800" b="1" dirty="0">
                <a:latin typeface="+mn-lt"/>
                <a:cs typeface="Times New Roman" panose="02020603050405020304" pitchFamily="18" charset="0"/>
              </a:rPr>
              <a:t>Ablaufplan der Workshopreihe</a:t>
            </a:r>
            <a:endParaRPr lang="de-DE" sz="2800" b="1" dirty="0">
              <a:highlight>
                <a:srgbClr val="FF0000"/>
              </a:highlight>
              <a:latin typeface="+mn-lt"/>
              <a:cs typeface="Times New Roman" panose="02020603050405020304" pitchFamily="18" charset="0"/>
            </a:endParaRPr>
          </a:p>
        </p:txBody>
      </p:sp>
      <p:graphicFrame>
        <p:nvGraphicFramePr>
          <p:cNvPr id="4" name="Inhaltsplatzhalter 3">
            <a:extLst>
              <a:ext uri="{FF2B5EF4-FFF2-40B4-BE49-F238E27FC236}">
                <a16:creationId xmlns:a16="http://schemas.microsoft.com/office/drawing/2014/main" id="{1B052478-B919-8038-B09A-6A9822A30DC4}"/>
              </a:ext>
            </a:extLst>
          </p:cNvPr>
          <p:cNvGraphicFramePr>
            <a:graphicFrameLocks noGrp="1"/>
          </p:cNvGraphicFramePr>
          <p:nvPr>
            <p:ph idx="1"/>
            <p:extLst>
              <p:ext uri="{D42A27DB-BD31-4B8C-83A1-F6EECF244321}">
                <p14:modId xmlns:p14="http://schemas.microsoft.com/office/powerpoint/2010/main" val="946160513"/>
              </p:ext>
            </p:extLst>
          </p:nvPr>
        </p:nvGraphicFramePr>
        <p:xfrm>
          <a:off x="838200" y="1825625"/>
          <a:ext cx="10515600" cy="5272846"/>
        </p:xfrm>
        <a:graphic>
          <a:graphicData uri="http://schemas.openxmlformats.org/drawingml/2006/table">
            <a:tbl>
              <a:tblPr firstRow="1" bandRow="1">
                <a:tableStyleId>{68D230F3-CF80-4859-8CE7-A43EE81993B5}</a:tableStyleId>
              </a:tblPr>
              <a:tblGrid>
                <a:gridCol w="1625082">
                  <a:extLst>
                    <a:ext uri="{9D8B030D-6E8A-4147-A177-3AD203B41FA5}">
                      <a16:colId xmlns:a16="http://schemas.microsoft.com/office/drawing/2014/main" val="2990655263"/>
                    </a:ext>
                  </a:extLst>
                </a:gridCol>
                <a:gridCol w="8890518">
                  <a:extLst>
                    <a:ext uri="{9D8B030D-6E8A-4147-A177-3AD203B41FA5}">
                      <a16:colId xmlns:a16="http://schemas.microsoft.com/office/drawing/2014/main" val="1506502160"/>
                    </a:ext>
                  </a:extLst>
                </a:gridCol>
              </a:tblGrid>
              <a:tr h="570439">
                <a:tc>
                  <a:txBody>
                    <a:bodyPr/>
                    <a:lstStyle/>
                    <a:p>
                      <a:pPr marL="0" indent="0">
                        <a:buNone/>
                      </a:pPr>
                      <a:r>
                        <a:rPr lang="de-DE" sz="2000" b="0" dirty="0">
                          <a:latin typeface="+mn-lt"/>
                          <a:cs typeface="Times New Roman" panose="02020603050405020304" pitchFamily="18" charset="0"/>
                        </a:rPr>
                        <a:t>1) </a:t>
                      </a:r>
                    </a:p>
                  </a:txBody>
                  <a:tcPr/>
                </a:tc>
                <a:tc>
                  <a:txBody>
                    <a:bodyPr/>
                    <a:lstStyle/>
                    <a:p>
                      <a:r>
                        <a:rPr lang="de-DE" sz="2000" b="0" dirty="0">
                          <a:latin typeface="+mn-lt"/>
                          <a:cs typeface="Times New Roman" panose="02020603050405020304" pitchFamily="18" charset="0"/>
                        </a:rPr>
                        <a:t>Einführungsstunde</a:t>
                      </a:r>
                    </a:p>
                  </a:txBody>
                  <a:tcPr/>
                </a:tc>
                <a:extLst>
                  <a:ext uri="{0D108BD9-81ED-4DB2-BD59-A6C34878D82A}">
                    <a16:rowId xmlns:a16="http://schemas.microsoft.com/office/drawing/2014/main" val="830884147"/>
                  </a:ext>
                </a:extLst>
              </a:tr>
              <a:tr h="570439">
                <a:tc>
                  <a:txBody>
                    <a:bodyPr/>
                    <a:lstStyle/>
                    <a:p>
                      <a:r>
                        <a:rPr lang="de-DE" sz="2000" dirty="0">
                          <a:latin typeface="+mn-lt"/>
                          <a:cs typeface="Times New Roman" panose="02020603050405020304" pitchFamily="18" charset="0"/>
                        </a:rPr>
                        <a:t>2)</a:t>
                      </a:r>
                    </a:p>
                  </a:txBody>
                  <a:tcPr/>
                </a:tc>
                <a:tc>
                  <a:txBody>
                    <a:bodyPr/>
                    <a:lstStyle/>
                    <a:p>
                      <a:r>
                        <a:rPr lang="de-DE" sz="2000" dirty="0">
                          <a:latin typeface="+mn-lt"/>
                          <a:cs typeface="Times New Roman" panose="02020603050405020304" pitchFamily="18" charset="0"/>
                        </a:rPr>
                        <a:t>Exkursion Labor Uni Bonn: Extraktion von Proteinen</a:t>
                      </a:r>
                    </a:p>
                  </a:txBody>
                  <a:tcPr/>
                </a:tc>
                <a:extLst>
                  <a:ext uri="{0D108BD9-81ED-4DB2-BD59-A6C34878D82A}">
                    <a16:rowId xmlns:a16="http://schemas.microsoft.com/office/drawing/2014/main" val="238680757"/>
                  </a:ext>
                </a:extLst>
              </a:tr>
              <a:tr h="570439">
                <a:tc>
                  <a:txBody>
                    <a:bodyPr/>
                    <a:lstStyle/>
                    <a:p>
                      <a:r>
                        <a:rPr lang="de-DE" sz="2000" dirty="0">
                          <a:latin typeface="+mn-lt"/>
                          <a:cs typeface="Times New Roman" panose="02020603050405020304" pitchFamily="18" charset="0"/>
                        </a:rPr>
                        <a:t>3)</a:t>
                      </a:r>
                    </a:p>
                  </a:txBody>
                  <a:tcPr/>
                </a:tc>
                <a:tc>
                  <a:txBody>
                    <a:bodyPr/>
                    <a:lstStyle/>
                    <a:p>
                      <a:r>
                        <a:rPr lang="de-DE" sz="2000" dirty="0">
                          <a:latin typeface="+mn-lt"/>
                          <a:cs typeface="Times New Roman" panose="02020603050405020304" pitchFamily="18" charset="0"/>
                        </a:rPr>
                        <a:t>Kochen</a:t>
                      </a:r>
                    </a:p>
                  </a:txBody>
                  <a:tcPr/>
                </a:tc>
                <a:extLst>
                  <a:ext uri="{0D108BD9-81ED-4DB2-BD59-A6C34878D82A}">
                    <a16:rowId xmlns:a16="http://schemas.microsoft.com/office/drawing/2014/main" val="1213747400"/>
                  </a:ext>
                </a:extLst>
              </a:tr>
              <a:tr h="570439">
                <a:tc>
                  <a:txBody>
                    <a:bodyPr/>
                    <a:lstStyle/>
                    <a:p>
                      <a:r>
                        <a:rPr lang="de-DE" sz="2000" dirty="0">
                          <a:latin typeface="+mn-lt"/>
                          <a:cs typeface="Times New Roman" panose="02020603050405020304" pitchFamily="18" charset="0"/>
                        </a:rPr>
                        <a:t>4) </a:t>
                      </a:r>
                    </a:p>
                  </a:txBody>
                  <a:tcPr/>
                </a:tc>
                <a:tc>
                  <a:txBody>
                    <a:bodyPr/>
                    <a:lstStyle/>
                    <a:p>
                      <a:r>
                        <a:rPr lang="de-DE" sz="2000" dirty="0">
                          <a:latin typeface="+mn-lt"/>
                          <a:cs typeface="Times New Roman" panose="02020603050405020304" pitchFamily="18" charset="0"/>
                        </a:rPr>
                        <a:t>Exkursion Vortrag  Uni Bonn zu pflanzlichen Proteinen und ihrer chem. Zusammensetzung</a:t>
                      </a:r>
                    </a:p>
                  </a:txBody>
                  <a:tcPr/>
                </a:tc>
                <a:extLst>
                  <a:ext uri="{0D108BD9-81ED-4DB2-BD59-A6C34878D82A}">
                    <a16:rowId xmlns:a16="http://schemas.microsoft.com/office/drawing/2014/main" val="1915307552"/>
                  </a:ext>
                </a:extLst>
              </a:tr>
              <a:tr h="570439">
                <a:tc>
                  <a:txBody>
                    <a:bodyPr/>
                    <a:lstStyle/>
                    <a:p>
                      <a:r>
                        <a:rPr lang="de-DE" sz="2000" dirty="0">
                          <a:latin typeface="+mn-lt"/>
                          <a:cs typeface="Times New Roman" panose="02020603050405020304" pitchFamily="18" charset="0"/>
                        </a:rPr>
                        <a:t>5) </a:t>
                      </a:r>
                    </a:p>
                  </a:txBody>
                  <a:tcPr/>
                </a:tc>
                <a:tc>
                  <a:txBody>
                    <a:bodyPr/>
                    <a:lstStyle/>
                    <a:p>
                      <a:r>
                        <a:rPr lang="de-DE" sz="2000" dirty="0">
                          <a:latin typeface="+mn-lt"/>
                          <a:cs typeface="Times New Roman" panose="02020603050405020304" pitchFamily="18" charset="0"/>
                        </a:rPr>
                        <a:t>Video und Rezepte aufschreiben</a:t>
                      </a:r>
                    </a:p>
                  </a:txBody>
                  <a:tcPr/>
                </a:tc>
                <a:extLst>
                  <a:ext uri="{0D108BD9-81ED-4DB2-BD59-A6C34878D82A}">
                    <a16:rowId xmlns:a16="http://schemas.microsoft.com/office/drawing/2014/main" val="141619142"/>
                  </a:ext>
                </a:extLst>
              </a:tr>
              <a:tr h="766050">
                <a:tc>
                  <a:txBody>
                    <a:bodyPr/>
                    <a:lstStyle/>
                    <a:p>
                      <a:r>
                        <a:rPr lang="de-DE" sz="2000" dirty="0">
                          <a:latin typeface="+mn-lt"/>
                          <a:cs typeface="Times New Roman" panose="02020603050405020304" pitchFamily="18" charset="0"/>
                        </a:rPr>
                        <a:t>6)</a:t>
                      </a:r>
                    </a:p>
                  </a:txBody>
                  <a:tcPr/>
                </a:tc>
                <a:tc>
                  <a:txBody>
                    <a:bodyPr/>
                    <a:lstStyle/>
                    <a:p>
                      <a:r>
                        <a:rPr lang="de-DE" sz="2000" dirty="0">
                          <a:latin typeface="+mn-lt"/>
                          <a:cs typeface="Times New Roman" panose="02020603050405020304" pitchFamily="18" charset="0"/>
                        </a:rPr>
                        <a:t>Video, Theorie (Weiterführendes: Insekten, Laborfleisch, Mikroorganismen, </a:t>
                      </a:r>
                      <a:r>
                        <a:rPr lang="de-DE" sz="2000" dirty="0" err="1">
                          <a:latin typeface="+mn-lt"/>
                          <a:cs typeface="Times New Roman" panose="02020603050405020304" pitchFamily="18" charset="0"/>
                        </a:rPr>
                        <a:t>Novel</a:t>
                      </a:r>
                      <a:r>
                        <a:rPr lang="de-DE" sz="2000" dirty="0">
                          <a:latin typeface="+mn-lt"/>
                          <a:cs typeface="Times New Roman" panose="02020603050405020304" pitchFamily="18" charset="0"/>
                        </a:rPr>
                        <a:t> Food…) </a:t>
                      </a:r>
                      <a:r>
                        <a:rPr lang="de-DE" sz="2000" dirty="0">
                          <a:latin typeface="+mn-lt"/>
                          <a:cs typeface="Times New Roman" panose="02020603050405020304" pitchFamily="18" charset="0"/>
                          <a:sym typeface="Wingdings" pitchFamily="2" charset="2"/>
                        </a:rPr>
                        <a:t> SuS in vorherigen Sitzungen fragen, was sie sich ggf. wünschen</a:t>
                      </a:r>
                      <a:endParaRPr lang="de-DE" sz="2000" dirty="0">
                        <a:latin typeface="+mn-lt"/>
                        <a:cs typeface="Times New Roman" panose="02020603050405020304" pitchFamily="18" charset="0"/>
                      </a:endParaRPr>
                    </a:p>
                  </a:txBody>
                  <a:tcPr/>
                </a:tc>
                <a:extLst>
                  <a:ext uri="{0D108BD9-81ED-4DB2-BD59-A6C34878D82A}">
                    <a16:rowId xmlns:a16="http://schemas.microsoft.com/office/drawing/2014/main" val="3159823287"/>
                  </a:ext>
                </a:extLst>
              </a:tr>
              <a:tr h="570439">
                <a:tc>
                  <a:txBody>
                    <a:bodyPr/>
                    <a:lstStyle/>
                    <a:p>
                      <a:r>
                        <a:rPr lang="de-DE" sz="2000" dirty="0">
                          <a:latin typeface="+mn-lt"/>
                          <a:cs typeface="Times New Roman" panose="02020603050405020304" pitchFamily="18" charset="0"/>
                        </a:rPr>
                        <a:t>7)</a:t>
                      </a:r>
                    </a:p>
                  </a:txBody>
                  <a:tcPr/>
                </a:tc>
                <a:tc>
                  <a:txBody>
                    <a:bodyPr/>
                    <a:lstStyle/>
                    <a:p>
                      <a:pPr rtl="0" fontAlgn="base"/>
                      <a:r>
                        <a:rPr lang="de-DE" sz="2000" dirty="0">
                          <a:latin typeface="+mn-lt"/>
                          <a:cs typeface="Times New Roman" panose="02020603050405020304" pitchFamily="18" charset="0"/>
                        </a:rPr>
                        <a:t>Podiums-</a:t>
                      </a:r>
                      <a:r>
                        <a:rPr lang="de-DE" sz="1800" b="0" i="0" u="none" strike="noStrike" kern="1200" dirty="0">
                          <a:solidFill>
                            <a:schemeClr val="tx1"/>
                          </a:solidFill>
                          <a:effectLst/>
                          <a:latin typeface="+mn-lt"/>
                          <a:ea typeface="+mn-ea"/>
                          <a:cs typeface="+mn-cs"/>
                        </a:rPr>
                        <a:t>Diskussionsrunde:</a:t>
                      </a:r>
                      <a:r>
                        <a:rPr lang="en-US" sz="1800" b="0" i="0" kern="1200" dirty="0">
                          <a:solidFill>
                            <a:schemeClr val="tx1"/>
                          </a:solidFill>
                          <a:effectLst/>
                          <a:latin typeface="+mn-lt"/>
                          <a:ea typeface="+mn-ea"/>
                          <a:cs typeface="+mn-cs"/>
                        </a:rPr>
                        <a:t>​</a:t>
                      </a:r>
                    </a:p>
                    <a:p>
                      <a:pPr rtl="0" fontAlgn="base"/>
                      <a:r>
                        <a:rPr lang="de-DE" sz="1800" b="0" i="0" u="none" strike="noStrike" kern="1200" dirty="0">
                          <a:solidFill>
                            <a:schemeClr val="tx1"/>
                          </a:solidFill>
                          <a:effectLst/>
                          <a:latin typeface="+mn-lt"/>
                          <a:ea typeface="+mn-ea"/>
                          <a:cs typeface="+mn-cs"/>
                        </a:rPr>
                        <a:t>(Bio-)</a:t>
                      </a:r>
                      <a:r>
                        <a:rPr lang="de-DE" sz="1800" b="0" i="0" u="none" strike="noStrike" kern="1200" dirty="0" err="1">
                          <a:solidFill>
                            <a:schemeClr val="tx1"/>
                          </a:solidFill>
                          <a:effectLst/>
                          <a:latin typeface="+mn-lt"/>
                          <a:ea typeface="+mn-ea"/>
                          <a:cs typeface="+mn-cs"/>
                        </a:rPr>
                        <a:t>Landwirt:in</a:t>
                      </a:r>
                      <a:r>
                        <a:rPr lang="de-DE" sz="1800" b="0" i="0" u="none" strike="noStrike" kern="1200" dirty="0">
                          <a:solidFill>
                            <a:schemeClr val="tx1"/>
                          </a:solidFill>
                          <a:effectLst/>
                          <a:latin typeface="+mn-lt"/>
                          <a:ea typeface="+mn-ea"/>
                          <a:cs typeface="+mn-cs"/>
                        </a:rPr>
                        <a:t> </a:t>
                      </a:r>
                      <a:r>
                        <a:rPr lang="en-US" sz="1800" b="0" i="0" kern="1200" dirty="0">
                          <a:solidFill>
                            <a:schemeClr val="tx1"/>
                          </a:solidFill>
                          <a:effectLst/>
                          <a:latin typeface="+mn-lt"/>
                          <a:ea typeface="+mn-ea"/>
                          <a:cs typeface="+mn-cs"/>
                        </a:rPr>
                        <a:t>​</a:t>
                      </a:r>
                    </a:p>
                    <a:p>
                      <a:pPr rtl="0" fontAlgn="base"/>
                      <a:r>
                        <a:rPr lang="de-DE" sz="1800" b="0" i="0" u="none" strike="noStrike" kern="1200" dirty="0" err="1">
                          <a:solidFill>
                            <a:schemeClr val="tx1"/>
                          </a:solidFill>
                          <a:effectLst/>
                          <a:latin typeface="+mn-lt"/>
                          <a:ea typeface="+mn-ea"/>
                          <a:cs typeface="+mn-cs"/>
                        </a:rPr>
                        <a:t>Ernährungswissenschaftler:in</a:t>
                      </a:r>
                      <a:r>
                        <a:rPr lang="de-DE" sz="1800" b="0" i="0" kern="1200" dirty="0">
                          <a:solidFill>
                            <a:schemeClr val="tx1"/>
                          </a:solidFill>
                          <a:effectLst/>
                          <a:latin typeface="+mn-lt"/>
                          <a:ea typeface="+mn-ea"/>
                          <a:cs typeface="+mn-cs"/>
                        </a:rPr>
                        <a:t>​</a:t>
                      </a:r>
                    </a:p>
                    <a:p>
                      <a:pPr rtl="0" fontAlgn="base"/>
                      <a:r>
                        <a:rPr lang="de-DE" sz="1800" b="0" i="0" u="none" strike="noStrike" kern="1200" dirty="0" err="1">
                          <a:solidFill>
                            <a:schemeClr val="tx1"/>
                          </a:solidFill>
                          <a:effectLst/>
                          <a:latin typeface="+mn-lt"/>
                          <a:ea typeface="+mn-ea"/>
                          <a:cs typeface="+mn-cs"/>
                        </a:rPr>
                        <a:t>Tierschützer:in</a:t>
                      </a:r>
                      <a:r>
                        <a:rPr lang="de-DE" sz="1800" b="0" i="0" u="none" strike="noStrike" kern="1200" dirty="0">
                          <a:solidFill>
                            <a:schemeClr val="tx1"/>
                          </a:solidFill>
                          <a:effectLst/>
                          <a:latin typeface="+mn-lt"/>
                          <a:ea typeface="+mn-ea"/>
                          <a:cs typeface="+mn-cs"/>
                        </a:rPr>
                        <a:t>/</a:t>
                      </a:r>
                      <a:r>
                        <a:rPr lang="de-DE" sz="1800" b="0" i="0" u="none" strike="noStrike" kern="1200" dirty="0" err="1">
                          <a:solidFill>
                            <a:schemeClr val="tx1"/>
                          </a:solidFill>
                          <a:effectLst/>
                          <a:latin typeface="+mn-lt"/>
                          <a:ea typeface="+mn-ea"/>
                          <a:cs typeface="+mn-cs"/>
                        </a:rPr>
                        <a:t>Aktivist:in</a:t>
                      </a:r>
                      <a:endParaRPr lang="de-DE" sz="1800" b="0" i="0" kern="1200" dirty="0">
                        <a:solidFill>
                          <a:schemeClr val="tx1"/>
                        </a:solidFill>
                        <a:effectLst/>
                        <a:latin typeface="+mn-lt"/>
                        <a:ea typeface="+mn-ea"/>
                        <a:cs typeface="+mn-cs"/>
                      </a:endParaRPr>
                    </a:p>
                    <a:p>
                      <a:endParaRPr lang="de-DE" sz="2000" dirty="0">
                        <a:latin typeface="+mn-lt"/>
                        <a:cs typeface="Times New Roman" panose="02020603050405020304" pitchFamily="18" charset="0"/>
                      </a:endParaRPr>
                    </a:p>
                  </a:txBody>
                  <a:tcPr/>
                </a:tc>
                <a:extLst>
                  <a:ext uri="{0D108BD9-81ED-4DB2-BD59-A6C34878D82A}">
                    <a16:rowId xmlns:a16="http://schemas.microsoft.com/office/drawing/2014/main" val="3192343973"/>
                  </a:ext>
                </a:extLst>
              </a:tr>
            </a:tbl>
          </a:graphicData>
        </a:graphic>
      </p:graphicFrame>
      <p:pic>
        <p:nvPicPr>
          <p:cNvPr id="6" name="Grafik 5" descr="Tageskalender Silhouette">
            <a:extLst>
              <a:ext uri="{FF2B5EF4-FFF2-40B4-BE49-F238E27FC236}">
                <a16:creationId xmlns:a16="http://schemas.microsoft.com/office/drawing/2014/main" id="{902F0DB1-ED3C-F738-FAC7-CC3056F48E5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343002" y="570706"/>
            <a:ext cx="914400" cy="914400"/>
          </a:xfrm>
          <a:prstGeom prst="rect">
            <a:avLst/>
          </a:prstGeom>
        </p:spPr>
      </p:pic>
      <p:sp>
        <p:nvSpPr>
          <p:cNvPr id="7" name="Rahmen 6">
            <a:extLst>
              <a:ext uri="{FF2B5EF4-FFF2-40B4-BE49-F238E27FC236}">
                <a16:creationId xmlns:a16="http://schemas.microsoft.com/office/drawing/2014/main" id="{08759381-1487-CEE9-C19E-D655820D45D0}"/>
              </a:ext>
            </a:extLst>
          </p:cNvPr>
          <p:cNvSpPr/>
          <p:nvPr/>
        </p:nvSpPr>
        <p:spPr>
          <a:xfrm>
            <a:off x="715618" y="1825625"/>
            <a:ext cx="3392556" cy="440498"/>
          </a:xfrm>
          <a:prstGeom prst="fram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solidFill>
                <a:schemeClr val="accent6">
                  <a:lumMod val="50000"/>
                </a:schemeClr>
              </a:solidFill>
            </a:endParaRPr>
          </a:p>
        </p:txBody>
      </p:sp>
    </p:spTree>
    <p:extLst>
      <p:ext uri="{BB962C8B-B14F-4D97-AF65-F5344CB8AC3E}">
        <p14:creationId xmlns:p14="http://schemas.microsoft.com/office/powerpoint/2010/main" val="23251337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2FFCD24-72D0-BBA9-84B8-681FC3F8DB32}"/>
              </a:ext>
            </a:extLst>
          </p:cNvPr>
          <p:cNvSpPr>
            <a:spLocks noGrp="1"/>
          </p:cNvSpPr>
          <p:nvPr>
            <p:ph type="title"/>
          </p:nvPr>
        </p:nvSpPr>
        <p:spPr/>
        <p:txBody>
          <a:bodyPr>
            <a:normAutofit/>
          </a:bodyPr>
          <a:lstStyle/>
          <a:p>
            <a:r>
              <a:rPr lang="de-DE" sz="2400" b="1" dirty="0"/>
              <a:t>Linsen-Dal mit Reis für ca 12 Personen</a:t>
            </a:r>
            <a:endParaRPr lang="de-DE" sz="2400" dirty="0"/>
          </a:p>
        </p:txBody>
      </p:sp>
      <p:sp>
        <p:nvSpPr>
          <p:cNvPr id="3" name="Inhaltsplatzhalter 2">
            <a:extLst>
              <a:ext uri="{FF2B5EF4-FFF2-40B4-BE49-F238E27FC236}">
                <a16:creationId xmlns:a16="http://schemas.microsoft.com/office/drawing/2014/main" id="{E1A06E40-D859-10EA-4C58-97847ADB2C08}"/>
              </a:ext>
            </a:extLst>
          </p:cNvPr>
          <p:cNvSpPr>
            <a:spLocks noGrp="1"/>
          </p:cNvSpPr>
          <p:nvPr>
            <p:ph idx="1"/>
          </p:nvPr>
        </p:nvSpPr>
        <p:spPr>
          <a:xfrm>
            <a:off x="925286" y="1436320"/>
            <a:ext cx="4713514" cy="4351338"/>
          </a:xfrm>
        </p:spPr>
        <p:txBody>
          <a:bodyPr>
            <a:normAutofit fontScale="25000" lnSpcReduction="20000"/>
          </a:bodyPr>
          <a:lstStyle/>
          <a:p>
            <a:pPr marL="0" indent="0" fontAlgn="base">
              <a:buNone/>
            </a:pPr>
            <a:r>
              <a:rPr lang="de-DE" sz="5500" b="1" dirty="0"/>
              <a:t>Zutaten</a:t>
            </a:r>
            <a:r>
              <a:rPr lang="de-DE" sz="4300" b="1" dirty="0"/>
              <a:t> </a:t>
            </a:r>
          </a:p>
          <a:p>
            <a:pPr fontAlgn="base"/>
            <a:r>
              <a:rPr lang="de-DE" sz="5500" dirty="0"/>
              <a:t>Reis </a:t>
            </a:r>
          </a:p>
          <a:p>
            <a:pPr fontAlgn="base"/>
            <a:r>
              <a:rPr lang="de-DE" sz="5500" dirty="0"/>
              <a:t>1,5 TL Senfsamen </a:t>
            </a:r>
          </a:p>
          <a:p>
            <a:pPr fontAlgn="base"/>
            <a:r>
              <a:rPr lang="de-DE" sz="5500" dirty="0"/>
              <a:t>0,5 TL Chilipulver </a:t>
            </a:r>
          </a:p>
          <a:p>
            <a:pPr fontAlgn="base"/>
            <a:r>
              <a:rPr lang="de-DE" sz="5500" dirty="0"/>
              <a:t>(1 Zimtstange + 1 Prise Zucker) </a:t>
            </a:r>
          </a:p>
          <a:p>
            <a:pPr fontAlgn="base"/>
            <a:r>
              <a:rPr lang="de-DE" sz="5500" dirty="0"/>
              <a:t>3 Zwiebeln </a:t>
            </a:r>
          </a:p>
          <a:p>
            <a:pPr fontAlgn="base"/>
            <a:r>
              <a:rPr lang="de-DE" sz="5500" dirty="0"/>
              <a:t>4,5 EL / 45 ml Öl </a:t>
            </a:r>
          </a:p>
          <a:p>
            <a:pPr fontAlgn="base"/>
            <a:r>
              <a:rPr lang="de-DE" sz="5500" dirty="0"/>
              <a:t>1,5 Karotten </a:t>
            </a:r>
          </a:p>
          <a:p>
            <a:pPr fontAlgn="base"/>
            <a:r>
              <a:rPr lang="de-DE" sz="5500" dirty="0"/>
              <a:t>1 TL Ingwerpulver </a:t>
            </a:r>
          </a:p>
          <a:p>
            <a:pPr fontAlgn="base"/>
            <a:r>
              <a:rPr lang="de-DE" sz="5500" dirty="0"/>
              <a:t>4,5 Kardamomschoten </a:t>
            </a:r>
          </a:p>
          <a:p>
            <a:pPr fontAlgn="base"/>
            <a:r>
              <a:rPr lang="de-DE" sz="5500" dirty="0"/>
              <a:t>1 Prise Salz </a:t>
            </a:r>
          </a:p>
          <a:p>
            <a:pPr fontAlgn="base"/>
            <a:r>
              <a:rPr lang="de-DE" sz="5500" dirty="0"/>
              <a:t>375 g Braune Linsen </a:t>
            </a:r>
          </a:p>
          <a:p>
            <a:pPr fontAlgn="base"/>
            <a:r>
              <a:rPr lang="de-DE" sz="5500" dirty="0"/>
              <a:t>1,5 TL Kurkuma  </a:t>
            </a:r>
          </a:p>
          <a:p>
            <a:pPr fontAlgn="base"/>
            <a:r>
              <a:rPr lang="de-DE" sz="5500" dirty="0"/>
              <a:t>0,5 g Korianderpulver (oder frisch, fein schneiden)  </a:t>
            </a:r>
          </a:p>
          <a:p>
            <a:pPr fontAlgn="base"/>
            <a:r>
              <a:rPr lang="de-DE" sz="5500" dirty="0"/>
              <a:t>0,5 TL Garam-Masala Gewürzmischung </a:t>
            </a:r>
          </a:p>
          <a:p>
            <a:pPr fontAlgn="base"/>
            <a:r>
              <a:rPr lang="de-DE" sz="5500" dirty="0"/>
              <a:t>600 ml Kokosmilch </a:t>
            </a:r>
          </a:p>
          <a:p>
            <a:pPr fontAlgn="base"/>
            <a:r>
              <a:rPr lang="de-DE" sz="5500" dirty="0"/>
              <a:t>4,5 Knoblauchzehen </a:t>
            </a:r>
          </a:p>
          <a:p>
            <a:pPr fontAlgn="base"/>
            <a:r>
              <a:rPr lang="de-DE" sz="5500" dirty="0"/>
              <a:t>6 Kartoffeln (optional) </a:t>
            </a:r>
          </a:p>
          <a:p>
            <a:endParaRPr lang="de-DE" dirty="0"/>
          </a:p>
        </p:txBody>
      </p:sp>
      <p:sp>
        <p:nvSpPr>
          <p:cNvPr id="5" name="Textfeld 4">
            <a:extLst>
              <a:ext uri="{FF2B5EF4-FFF2-40B4-BE49-F238E27FC236}">
                <a16:creationId xmlns:a16="http://schemas.microsoft.com/office/drawing/2014/main" id="{20202CC1-CD22-52D4-26C3-F887E89BDB07}"/>
              </a:ext>
            </a:extLst>
          </p:cNvPr>
          <p:cNvSpPr txBox="1"/>
          <p:nvPr/>
        </p:nvSpPr>
        <p:spPr>
          <a:xfrm>
            <a:off x="7032172" y="1436320"/>
            <a:ext cx="4234542" cy="5224956"/>
          </a:xfrm>
          <a:prstGeom prst="rect">
            <a:avLst/>
          </a:prstGeom>
          <a:noFill/>
        </p:spPr>
        <p:txBody>
          <a:bodyPr wrap="square">
            <a:spAutoFit/>
          </a:bodyPr>
          <a:lstStyle/>
          <a:p>
            <a:pPr algn="just" rtl="0" fontAlgn="base">
              <a:lnSpc>
                <a:spcPts val="2023"/>
              </a:lnSpc>
              <a:spcBef>
                <a:spcPts val="800"/>
              </a:spcBef>
              <a:spcAft>
                <a:spcPts val="400"/>
              </a:spcAft>
              <a:buNone/>
            </a:pPr>
            <a:r>
              <a:rPr lang="de-DE" b="1" i="0" dirty="0">
                <a:effectLst/>
              </a:rPr>
              <a:t>Zubereitung</a:t>
            </a:r>
            <a:r>
              <a:rPr lang="de-DE" sz="2400" b="1" i="0" dirty="0">
                <a:solidFill>
                  <a:srgbClr val="0F4761"/>
                </a:solidFill>
                <a:effectLst/>
                <a:latin typeface="Times New Roman" panose="02020603050405020304" pitchFamily="18" charset="0"/>
              </a:rPr>
              <a:t> </a:t>
            </a:r>
            <a:endParaRPr lang="de-DE" b="1" i="0" dirty="0">
              <a:solidFill>
                <a:srgbClr val="0F4761"/>
              </a:solidFill>
              <a:effectLst/>
              <a:latin typeface="Segoe UI" panose="020B0502040204020203" pitchFamily="34" charset="0"/>
            </a:endParaRPr>
          </a:p>
          <a:p>
            <a:pPr rtl="0" fontAlgn="base">
              <a:lnSpc>
                <a:spcPts val="1457"/>
              </a:lnSpc>
              <a:buNone/>
            </a:pPr>
            <a:r>
              <a:rPr lang="de-DE" sz="1600" b="0" i="0" dirty="0">
                <a:solidFill>
                  <a:srgbClr val="000000"/>
                </a:solidFill>
                <a:effectLst/>
              </a:rPr>
              <a:t>Zwiebeln und Knoblauch schälen und klein schneiden. Öl in einem Topf erhitzen und Senfsamen, Zimtstange und Kardamomschoten hinzugeben. Dann das Chilipulver (wenn Bedarf), die gewürfelten Zwiebeln, das fein geschnittene Knoblauch, Ingwerpulver und eine Prise Zucker hinzufügen. </a:t>
            </a:r>
          </a:p>
          <a:p>
            <a:pPr rtl="0" fontAlgn="base">
              <a:lnSpc>
                <a:spcPts val="1457"/>
              </a:lnSpc>
              <a:buNone/>
            </a:pPr>
            <a:r>
              <a:rPr lang="de-DE" sz="1600" b="0" i="0" dirty="0">
                <a:solidFill>
                  <a:srgbClr val="000000"/>
                </a:solidFill>
                <a:effectLst/>
              </a:rPr>
              <a:t> </a:t>
            </a:r>
          </a:p>
          <a:p>
            <a:pPr rtl="0" fontAlgn="base">
              <a:lnSpc>
                <a:spcPts val="1457"/>
              </a:lnSpc>
              <a:buNone/>
            </a:pPr>
            <a:r>
              <a:rPr lang="de-DE" sz="1600" b="0" i="0" dirty="0">
                <a:solidFill>
                  <a:srgbClr val="000000"/>
                </a:solidFill>
                <a:effectLst/>
              </a:rPr>
              <a:t>Außerdem die Kartoffeln schälen und würfelig schneiden und die Karotten schälen und in Scheiben schneiden. </a:t>
            </a:r>
          </a:p>
          <a:p>
            <a:pPr rtl="0" fontAlgn="base">
              <a:lnSpc>
                <a:spcPts val="1457"/>
              </a:lnSpc>
              <a:buNone/>
            </a:pPr>
            <a:r>
              <a:rPr lang="de-DE" sz="1600" b="0" i="0" dirty="0">
                <a:solidFill>
                  <a:srgbClr val="000000"/>
                </a:solidFill>
                <a:effectLst/>
              </a:rPr>
              <a:t> </a:t>
            </a:r>
          </a:p>
          <a:p>
            <a:pPr rtl="0" fontAlgn="base">
              <a:lnSpc>
                <a:spcPts val="1457"/>
              </a:lnSpc>
              <a:buNone/>
            </a:pPr>
            <a:r>
              <a:rPr lang="de-DE" sz="1600" b="0" i="0" dirty="0">
                <a:solidFill>
                  <a:srgbClr val="000000"/>
                </a:solidFill>
                <a:effectLst/>
              </a:rPr>
              <a:t>Wenn die Zwiebeln glasig sind, die Linsen, Kartoffeln und Karotten hinzufügen und verrühren. Nun kann auch der Reis gekocht werden. </a:t>
            </a:r>
          </a:p>
          <a:p>
            <a:pPr rtl="0" fontAlgn="base">
              <a:lnSpc>
                <a:spcPts val="1457"/>
              </a:lnSpc>
              <a:buNone/>
            </a:pPr>
            <a:r>
              <a:rPr lang="de-DE" sz="1600" b="0" i="0" dirty="0">
                <a:solidFill>
                  <a:srgbClr val="000000"/>
                </a:solidFill>
                <a:effectLst/>
              </a:rPr>
              <a:t>Das Linsen-Dal mit Kokosmilch aufgießen und köcheln lassen, ggf. etwas Wasser hinzufügen. Zwischendurch immer mal wieder rühren. </a:t>
            </a:r>
          </a:p>
          <a:p>
            <a:pPr rtl="0" fontAlgn="base">
              <a:lnSpc>
                <a:spcPts val="1457"/>
              </a:lnSpc>
              <a:buNone/>
            </a:pPr>
            <a:r>
              <a:rPr lang="de-DE" sz="1600" b="0" i="0" dirty="0">
                <a:solidFill>
                  <a:srgbClr val="000000"/>
                </a:solidFill>
                <a:effectLst/>
              </a:rPr>
              <a:t> </a:t>
            </a:r>
          </a:p>
          <a:p>
            <a:pPr rtl="0" fontAlgn="base">
              <a:lnSpc>
                <a:spcPts val="1457"/>
              </a:lnSpc>
              <a:buNone/>
            </a:pPr>
            <a:r>
              <a:rPr lang="de-DE" sz="1600" b="0" i="0" dirty="0">
                <a:solidFill>
                  <a:srgbClr val="000000"/>
                </a:solidFill>
                <a:effectLst/>
              </a:rPr>
              <a:t>Nun mit Salz, Kurkuma, Chilipulver, Koriander und Garam Masala abschmecken. </a:t>
            </a:r>
          </a:p>
        </p:txBody>
      </p:sp>
    </p:spTree>
    <p:extLst>
      <p:ext uri="{BB962C8B-B14F-4D97-AF65-F5344CB8AC3E}">
        <p14:creationId xmlns:p14="http://schemas.microsoft.com/office/powerpoint/2010/main" val="30612140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08CBA1E-ACC0-E9FA-2546-031DCAA8940A}"/>
              </a:ext>
            </a:extLst>
          </p:cNvPr>
          <p:cNvSpPr>
            <a:spLocks noGrp="1"/>
          </p:cNvSpPr>
          <p:nvPr>
            <p:ph type="title"/>
          </p:nvPr>
        </p:nvSpPr>
        <p:spPr/>
        <p:txBody>
          <a:bodyPr>
            <a:normAutofit/>
          </a:bodyPr>
          <a:lstStyle/>
          <a:p>
            <a:r>
              <a:rPr lang="de-DE" sz="2800" b="1" dirty="0"/>
              <a:t>Podiumsdiskussion in der Klasse</a:t>
            </a:r>
          </a:p>
        </p:txBody>
      </p:sp>
      <p:sp>
        <p:nvSpPr>
          <p:cNvPr id="3" name="Inhaltsplatzhalter 2">
            <a:extLst>
              <a:ext uri="{FF2B5EF4-FFF2-40B4-BE49-F238E27FC236}">
                <a16:creationId xmlns:a16="http://schemas.microsoft.com/office/drawing/2014/main" id="{5DAD6118-8012-DE6F-12AB-CA0BAD6B7857}"/>
              </a:ext>
            </a:extLst>
          </p:cNvPr>
          <p:cNvSpPr>
            <a:spLocks noGrp="1"/>
          </p:cNvSpPr>
          <p:nvPr>
            <p:ph idx="1"/>
          </p:nvPr>
        </p:nvSpPr>
        <p:spPr/>
        <p:txBody>
          <a:bodyPr/>
          <a:lstStyle/>
          <a:p>
            <a:pPr marL="0" indent="0" fontAlgn="base">
              <a:buNone/>
            </a:pPr>
            <a:r>
              <a:rPr lang="de-DE" dirty="0"/>
              <a:t>Diverse Zeitungsartikel* werden verteilt, die die Positionen folgender Personen wiedergeben:</a:t>
            </a:r>
          </a:p>
          <a:p>
            <a:pPr marL="0" indent="0" fontAlgn="base">
              <a:buNone/>
            </a:pPr>
            <a:endParaRPr lang="de-DE" dirty="0"/>
          </a:p>
          <a:p>
            <a:pPr marL="0" indent="0" fontAlgn="base">
              <a:buNone/>
            </a:pPr>
            <a:r>
              <a:rPr lang="de-DE" dirty="0" err="1"/>
              <a:t>Bio-Landwirt:in</a:t>
            </a:r>
            <a:r>
              <a:rPr lang="de-DE" dirty="0"/>
              <a:t> </a:t>
            </a:r>
            <a:r>
              <a:rPr lang="en-US" dirty="0"/>
              <a:t>​ </a:t>
            </a:r>
          </a:p>
          <a:p>
            <a:pPr marL="0" indent="0" fontAlgn="base">
              <a:buNone/>
            </a:pPr>
            <a:r>
              <a:rPr lang="de-DE" dirty="0" err="1"/>
              <a:t>Ernährungswissenschaftler:in</a:t>
            </a:r>
            <a:r>
              <a:rPr lang="de-DE" dirty="0"/>
              <a:t>​</a:t>
            </a:r>
          </a:p>
          <a:p>
            <a:pPr marL="0" indent="0" fontAlgn="base">
              <a:buNone/>
            </a:pPr>
            <a:r>
              <a:rPr lang="de-DE" dirty="0" err="1"/>
              <a:t>Tierschützer:in</a:t>
            </a:r>
            <a:r>
              <a:rPr lang="de-DE" dirty="0"/>
              <a:t>/</a:t>
            </a:r>
            <a:r>
              <a:rPr lang="de-DE" dirty="0" err="1"/>
              <a:t>Aktivist:in</a:t>
            </a:r>
            <a:endParaRPr lang="de-DE" dirty="0"/>
          </a:p>
          <a:p>
            <a:pPr marL="0" indent="0" fontAlgn="base">
              <a:buNone/>
            </a:pPr>
            <a:endParaRPr lang="de-DE" dirty="0"/>
          </a:p>
          <a:p>
            <a:pPr marL="0" indent="0" fontAlgn="base">
              <a:buNone/>
            </a:pPr>
            <a:r>
              <a:rPr lang="de-DE" sz="1800" dirty="0"/>
              <a:t>*Artikel sind hier ebenfalls zum Download angeboten</a:t>
            </a:r>
          </a:p>
          <a:p>
            <a:endParaRPr lang="de-DE" dirty="0"/>
          </a:p>
        </p:txBody>
      </p:sp>
    </p:spTree>
    <p:extLst>
      <p:ext uri="{BB962C8B-B14F-4D97-AF65-F5344CB8AC3E}">
        <p14:creationId xmlns:p14="http://schemas.microsoft.com/office/powerpoint/2010/main" val="4255129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A9961D7F-2CAC-2BC7-E0A5-07756A21BC45}"/>
              </a:ext>
            </a:extLst>
          </p:cNvPr>
          <p:cNvSpPr>
            <a:spLocks noGrp="1"/>
          </p:cNvSpPr>
          <p:nvPr>
            <p:ph idx="1"/>
          </p:nvPr>
        </p:nvSpPr>
        <p:spPr>
          <a:xfrm>
            <a:off x="838200" y="654518"/>
            <a:ext cx="10515600" cy="5522445"/>
          </a:xfrm>
        </p:spPr>
        <p:txBody>
          <a:bodyPr/>
          <a:lstStyle/>
          <a:p>
            <a:pPr marL="0" indent="0" algn="ctr">
              <a:buNone/>
            </a:pPr>
            <a:endParaRPr lang="de-DE" dirty="0">
              <a:latin typeface="Times New Roman" panose="02020603050405020304" pitchFamily="18" charset="0"/>
              <a:cs typeface="Times New Roman" panose="02020603050405020304" pitchFamily="18" charset="0"/>
            </a:endParaRPr>
          </a:p>
          <a:p>
            <a:pPr marL="0" indent="0" algn="ctr">
              <a:buNone/>
            </a:pPr>
            <a:endParaRPr lang="de-DE" dirty="0">
              <a:latin typeface="Times New Roman" panose="02020603050405020304" pitchFamily="18" charset="0"/>
              <a:cs typeface="Times New Roman" panose="02020603050405020304" pitchFamily="18" charset="0"/>
            </a:endParaRPr>
          </a:p>
          <a:p>
            <a:pPr marL="0" indent="0" algn="ctr">
              <a:buNone/>
            </a:pPr>
            <a:endParaRPr lang="de-DE" dirty="0">
              <a:latin typeface="Times New Roman" panose="02020603050405020304" pitchFamily="18" charset="0"/>
              <a:cs typeface="Times New Roman" panose="02020603050405020304" pitchFamily="18" charset="0"/>
            </a:endParaRPr>
          </a:p>
          <a:p>
            <a:pPr marL="0" indent="0" algn="ctr">
              <a:buNone/>
            </a:pPr>
            <a:r>
              <a:rPr lang="de-DE" sz="1400" dirty="0">
                <a:cs typeface="Times New Roman" panose="02020603050405020304" pitchFamily="18" charset="0"/>
              </a:rPr>
              <a:t>Vorstellungsrunde</a:t>
            </a:r>
          </a:p>
        </p:txBody>
      </p:sp>
      <p:pic>
        <p:nvPicPr>
          <p:cNvPr id="5" name="Grafik 4" descr="Gruppenerfolg Silhouette">
            <a:extLst>
              <a:ext uri="{FF2B5EF4-FFF2-40B4-BE49-F238E27FC236}">
                <a16:creationId xmlns:a16="http://schemas.microsoft.com/office/drawing/2014/main" id="{5D55E9AF-3BA7-F1D3-A359-5DDF7083CB4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544238" y="2631578"/>
            <a:ext cx="1103523" cy="1103523"/>
          </a:xfrm>
          <a:prstGeom prst="rect">
            <a:avLst/>
          </a:prstGeom>
        </p:spPr>
      </p:pic>
      <p:sp>
        <p:nvSpPr>
          <p:cNvPr id="6" name="Textfeld 5">
            <a:extLst>
              <a:ext uri="{FF2B5EF4-FFF2-40B4-BE49-F238E27FC236}">
                <a16:creationId xmlns:a16="http://schemas.microsoft.com/office/drawing/2014/main" id="{9A543484-7F7D-A475-431B-0D7464B8C63C}"/>
              </a:ext>
            </a:extLst>
          </p:cNvPr>
          <p:cNvSpPr txBox="1"/>
          <p:nvPr/>
        </p:nvSpPr>
        <p:spPr>
          <a:xfrm>
            <a:off x="2289508" y="4341157"/>
            <a:ext cx="8671926" cy="1846659"/>
          </a:xfrm>
          <a:prstGeom prst="rect">
            <a:avLst/>
          </a:prstGeom>
          <a:noFill/>
        </p:spPr>
        <p:txBody>
          <a:bodyPr wrap="none" rtlCol="0">
            <a:spAutoFit/>
          </a:bodyPr>
          <a:lstStyle/>
          <a:p>
            <a:r>
              <a:rPr lang="de-DE" sz="2400" dirty="0"/>
              <a:t>Begrüßung durch Team u. Vorstellung des Themas sowie Ablaufs</a:t>
            </a:r>
          </a:p>
          <a:p>
            <a:r>
              <a:rPr lang="de-DE" sz="2400" dirty="0" err="1"/>
              <a:t>Jede:r</a:t>
            </a:r>
            <a:r>
              <a:rPr lang="de-DE" sz="2400" dirty="0"/>
              <a:t> stellt sich selbst vor </a:t>
            </a:r>
          </a:p>
          <a:p>
            <a:r>
              <a:rPr lang="de-DE" sz="2400" dirty="0"/>
              <a:t>(Während Vorstellungsrunde Klebeband und Stift herumgehen </a:t>
            </a:r>
          </a:p>
          <a:p>
            <a:r>
              <a:rPr lang="de-DE" sz="2400" dirty="0"/>
              <a:t>lassen für „Namensschilder“)</a:t>
            </a:r>
          </a:p>
          <a:p>
            <a:endParaRPr lang="de-DE" dirty="0"/>
          </a:p>
        </p:txBody>
      </p:sp>
      <p:pic>
        <p:nvPicPr>
          <p:cNvPr id="17" name="Grafik 16" descr="Ein Bild, das Text, Schrift, Screenshot, Logo enthält.&#10;&#10;KI-generierte Inhalte können fehlerhaft sein.">
            <a:extLst>
              <a:ext uri="{FF2B5EF4-FFF2-40B4-BE49-F238E27FC236}">
                <a16:creationId xmlns:a16="http://schemas.microsoft.com/office/drawing/2014/main" id="{C82F5C84-8F80-5E4C-98AF-8F70567CC102}"/>
              </a:ext>
            </a:extLst>
          </p:cNvPr>
          <p:cNvPicPr>
            <a:picLocks noChangeAspect="1"/>
          </p:cNvPicPr>
          <p:nvPr/>
        </p:nvPicPr>
        <p:blipFill>
          <a:blip r:embed="rId4"/>
          <a:stretch>
            <a:fillRect/>
          </a:stretch>
        </p:blipFill>
        <p:spPr>
          <a:xfrm>
            <a:off x="4565796" y="847078"/>
            <a:ext cx="1953925" cy="755770"/>
          </a:xfrm>
          <a:prstGeom prst="rect">
            <a:avLst/>
          </a:prstGeom>
        </p:spPr>
      </p:pic>
      <p:pic>
        <p:nvPicPr>
          <p:cNvPr id="24" name="Grafik 23" descr="Ein Bild, das Silhouette, Darstellung enthält.&#10;&#10;KI-generierte Inhalte können fehlerhaft sein.">
            <a:extLst>
              <a:ext uri="{FF2B5EF4-FFF2-40B4-BE49-F238E27FC236}">
                <a16:creationId xmlns:a16="http://schemas.microsoft.com/office/drawing/2014/main" id="{26FA3EA9-571D-B7E4-9FA6-5628A2E1D554}"/>
              </a:ext>
            </a:extLst>
          </p:cNvPr>
          <p:cNvPicPr>
            <a:picLocks noChangeAspect="1"/>
          </p:cNvPicPr>
          <p:nvPr/>
        </p:nvPicPr>
        <p:blipFill>
          <a:blip r:embed="rId5"/>
          <a:stretch>
            <a:fillRect/>
          </a:stretch>
        </p:blipFill>
        <p:spPr>
          <a:xfrm>
            <a:off x="2727179" y="681037"/>
            <a:ext cx="1021392" cy="1068898"/>
          </a:xfrm>
          <a:prstGeom prst="rect">
            <a:avLst/>
          </a:prstGeom>
        </p:spPr>
      </p:pic>
      <p:pic>
        <p:nvPicPr>
          <p:cNvPr id="26" name="Grafik 25" descr="Ein Bild, das Grafiken, Schrift, Grafikdesign, Design enthält.&#10;&#10;KI-generierte Inhalte können fehlerhaft sein.">
            <a:extLst>
              <a:ext uri="{FF2B5EF4-FFF2-40B4-BE49-F238E27FC236}">
                <a16:creationId xmlns:a16="http://schemas.microsoft.com/office/drawing/2014/main" id="{1BD37AC4-81E8-252C-CF7B-4C205B40671A}"/>
              </a:ext>
            </a:extLst>
          </p:cNvPr>
          <p:cNvPicPr>
            <a:picLocks noChangeAspect="1"/>
          </p:cNvPicPr>
          <p:nvPr/>
        </p:nvPicPr>
        <p:blipFill>
          <a:blip r:embed="rId6"/>
          <a:srcRect t="-1349" r="676" b="-223"/>
          <a:stretch/>
        </p:blipFill>
        <p:spPr>
          <a:xfrm>
            <a:off x="7336945" y="668320"/>
            <a:ext cx="2131250" cy="1101983"/>
          </a:xfrm>
          <a:prstGeom prst="rect">
            <a:avLst/>
          </a:prstGeom>
        </p:spPr>
      </p:pic>
    </p:spTree>
    <p:extLst>
      <p:ext uri="{BB962C8B-B14F-4D97-AF65-F5344CB8AC3E}">
        <p14:creationId xmlns:p14="http://schemas.microsoft.com/office/powerpoint/2010/main" val="1854961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ED5E9E8-A55F-9CDE-26F5-A607787C43BA}"/>
              </a:ext>
            </a:extLst>
          </p:cNvPr>
          <p:cNvSpPr>
            <a:spLocks noGrp="1"/>
          </p:cNvSpPr>
          <p:nvPr>
            <p:ph type="title"/>
          </p:nvPr>
        </p:nvSpPr>
        <p:spPr>
          <a:xfrm>
            <a:off x="838199" y="365125"/>
            <a:ext cx="11009243" cy="1325563"/>
          </a:xfrm>
        </p:spPr>
        <p:txBody>
          <a:bodyPr>
            <a:normAutofit/>
          </a:bodyPr>
          <a:lstStyle/>
          <a:p>
            <a:r>
              <a:rPr lang="de-DE" sz="3200" noProof="0" dirty="0"/>
              <a:t>Fragebogen zur Einstimmung</a:t>
            </a:r>
          </a:p>
        </p:txBody>
      </p:sp>
      <p:sp>
        <p:nvSpPr>
          <p:cNvPr id="3" name="Inhaltsplatzhalter 2">
            <a:extLst>
              <a:ext uri="{FF2B5EF4-FFF2-40B4-BE49-F238E27FC236}">
                <a16:creationId xmlns:a16="http://schemas.microsoft.com/office/drawing/2014/main" id="{BE44FD97-D26D-EC99-47B0-347DC38D22E2}"/>
              </a:ext>
            </a:extLst>
          </p:cNvPr>
          <p:cNvSpPr>
            <a:spLocks noGrp="1"/>
          </p:cNvSpPr>
          <p:nvPr>
            <p:ph idx="1"/>
          </p:nvPr>
        </p:nvSpPr>
        <p:spPr>
          <a:xfrm>
            <a:off x="838200" y="1484243"/>
            <a:ext cx="10515600" cy="5008632"/>
          </a:xfrm>
        </p:spPr>
        <p:txBody>
          <a:bodyPr>
            <a:normAutofit/>
          </a:bodyPr>
          <a:lstStyle/>
          <a:p>
            <a:pPr marL="0" indent="0">
              <a:lnSpc>
                <a:spcPct val="110000"/>
              </a:lnSpc>
              <a:buNone/>
            </a:pPr>
            <a:r>
              <a:rPr lang="de-DE" sz="2200" b="1" dirty="0"/>
              <a:t>Abfrage v. </a:t>
            </a:r>
            <a:r>
              <a:rPr lang="de-DE" sz="2200" b="1" dirty="0" err="1"/>
              <a:t>SuS</a:t>
            </a:r>
            <a:r>
              <a:rPr lang="de-DE" sz="2200" b="1" dirty="0"/>
              <a:t> : </a:t>
            </a:r>
          </a:p>
          <a:p>
            <a:pPr marL="457200" indent="-457200">
              <a:lnSpc>
                <a:spcPct val="110000"/>
              </a:lnSpc>
              <a:buAutoNum type="arabicParenR"/>
            </a:pPr>
            <a:r>
              <a:rPr lang="de-DE" sz="2200" b="1" dirty="0"/>
              <a:t>Wieviel Einfluss hat die Ernährung auf das Klima?</a:t>
            </a:r>
            <a:endParaRPr lang="de-DE" dirty="0"/>
          </a:p>
          <a:p>
            <a:pPr marL="0" indent="0" fontAlgn="base">
              <a:buNone/>
            </a:pPr>
            <a:r>
              <a:rPr lang="de-DE" sz="1100" b="1" dirty="0"/>
              <a:t>                 10 (Sehr groß) 9   |     8   |   7   |   6   |   5   |   4   |   3   |   2   | 1 (sehr gering)</a:t>
            </a:r>
            <a:r>
              <a:rPr lang="de-DE" sz="1100" dirty="0"/>
              <a:t> </a:t>
            </a:r>
          </a:p>
          <a:p>
            <a:pPr marL="457200" lvl="1" indent="0">
              <a:lnSpc>
                <a:spcPct val="110000"/>
              </a:lnSpc>
              <a:buNone/>
            </a:pPr>
            <a:r>
              <a:rPr lang="de-DE" sz="1800" dirty="0"/>
              <a:t>Aufstellung auf Bodenstrahl 1-10, ggf. auch auf Blatt notieren </a:t>
            </a:r>
          </a:p>
          <a:p>
            <a:pPr marL="457200" lvl="1" indent="0">
              <a:lnSpc>
                <a:spcPct val="110000"/>
              </a:lnSpc>
              <a:buNone/>
            </a:pPr>
            <a:endParaRPr lang="de-DE" sz="1800" dirty="0"/>
          </a:p>
          <a:p>
            <a:pPr marL="457200" lvl="1" indent="0">
              <a:lnSpc>
                <a:spcPct val="110000"/>
              </a:lnSpc>
              <a:buNone/>
            </a:pPr>
            <a:r>
              <a:rPr lang="de-DE" sz="2200" b="1" dirty="0"/>
              <a:t>2) Ernährung der Zukunft: Welche Begriffe fallen dir als erstes dazu ein? </a:t>
            </a:r>
          </a:p>
          <a:p>
            <a:pPr marL="457200" lvl="1" indent="0">
              <a:lnSpc>
                <a:spcPct val="110000"/>
              </a:lnSpc>
              <a:buNone/>
            </a:pPr>
            <a:r>
              <a:rPr lang="de-DE" sz="1800" dirty="0"/>
              <a:t>(Think-Pair-Share: alle erstmal selbst 2-3 Begriffe überlegen, dann austauschen und dann Plenum)</a:t>
            </a:r>
          </a:p>
          <a:p>
            <a:pPr marL="457200" lvl="1" indent="0">
              <a:lnSpc>
                <a:spcPct val="110000"/>
              </a:lnSpc>
              <a:buNone/>
            </a:pPr>
            <a:endParaRPr lang="de-DE" sz="1800" dirty="0"/>
          </a:p>
          <a:p>
            <a:pPr marL="457200" lvl="1" indent="0">
              <a:lnSpc>
                <a:spcPct val="110000"/>
              </a:lnSpc>
              <a:buNone/>
            </a:pPr>
            <a:r>
              <a:rPr lang="de-DE" sz="2200" b="1" dirty="0"/>
              <a:t>3) Hast du das schonmal gegessen?</a:t>
            </a:r>
          </a:p>
          <a:p>
            <a:pPr marL="457200" lvl="1" indent="0">
              <a:lnSpc>
                <a:spcPct val="110000"/>
              </a:lnSpc>
              <a:buNone/>
            </a:pPr>
            <a:r>
              <a:rPr lang="de-DE" sz="1800" dirty="0"/>
              <a:t>Frage an </a:t>
            </a:r>
            <a:r>
              <a:rPr lang="de-DE" sz="1800" dirty="0" err="1"/>
              <a:t>SuS</a:t>
            </a:r>
            <a:r>
              <a:rPr lang="de-DE" sz="1800" dirty="0"/>
              <a:t>.: Habt ihr schonmal was davon gegessen </a:t>
            </a:r>
          </a:p>
          <a:p>
            <a:pPr marL="457200" lvl="1" indent="0">
              <a:lnSpc>
                <a:spcPct val="110000"/>
              </a:lnSpc>
              <a:buNone/>
            </a:pPr>
            <a:r>
              <a:rPr lang="de-DE" sz="1800" dirty="0"/>
              <a:t>und wie waren eure Erfahrungen damit? </a:t>
            </a:r>
            <a:endParaRPr lang="de-DE" sz="1800" dirty="0">
              <a:sym typeface="Wingdings" pitchFamily="2" charset="2"/>
            </a:endParaRPr>
          </a:p>
        </p:txBody>
      </p:sp>
      <p:graphicFrame>
        <p:nvGraphicFramePr>
          <p:cNvPr id="4" name="Tabelle 3">
            <a:extLst>
              <a:ext uri="{FF2B5EF4-FFF2-40B4-BE49-F238E27FC236}">
                <a16:creationId xmlns:a16="http://schemas.microsoft.com/office/drawing/2014/main" id="{6390F344-8437-DA7D-AF9F-E2E53281D3A0}"/>
              </a:ext>
            </a:extLst>
          </p:cNvPr>
          <p:cNvGraphicFramePr>
            <a:graphicFrameLocks noGrp="1"/>
          </p:cNvGraphicFramePr>
          <p:nvPr>
            <p:extLst>
              <p:ext uri="{D42A27DB-BD31-4B8C-83A1-F6EECF244321}">
                <p14:modId xmlns:p14="http://schemas.microsoft.com/office/powerpoint/2010/main" val="1649342112"/>
              </p:ext>
            </p:extLst>
          </p:nvPr>
        </p:nvGraphicFramePr>
        <p:xfrm>
          <a:off x="6823075" y="4541200"/>
          <a:ext cx="2896616" cy="1382395"/>
        </p:xfrm>
        <a:graphic>
          <a:graphicData uri="http://schemas.openxmlformats.org/drawingml/2006/table">
            <a:tbl>
              <a:tblPr/>
              <a:tblGrid>
                <a:gridCol w="2896616">
                  <a:extLst>
                    <a:ext uri="{9D8B030D-6E8A-4147-A177-3AD203B41FA5}">
                      <a16:colId xmlns:a16="http://schemas.microsoft.com/office/drawing/2014/main" val="2408507431"/>
                    </a:ext>
                  </a:extLst>
                </a:gridCol>
              </a:tblGrid>
              <a:tr h="127000">
                <a:tc>
                  <a:txBody>
                    <a:bodyPr/>
                    <a:lstStyle/>
                    <a:p>
                      <a:pPr algn="l" rtl="0" fontAlgn="base">
                        <a:lnSpc>
                          <a:spcPts val="1538"/>
                        </a:lnSpc>
                        <a:spcAft>
                          <a:spcPts val="800"/>
                        </a:spcAft>
                        <a:buNone/>
                      </a:pPr>
                      <a:r>
                        <a:rPr lang="de-DE" sz="1200" b="1" i="0">
                          <a:effectLst/>
                          <a:latin typeface="Aptos Narrow" panose="020B0004020202020204" pitchFamily="34" charset="0"/>
                        </a:rPr>
                        <a:t>Insekten</a:t>
                      </a:r>
                      <a:r>
                        <a:rPr lang="de-DE" sz="1200" b="0" i="0">
                          <a:effectLst/>
                          <a:latin typeface="Aptos Narrow" panose="020B0004020202020204" pitchFamily="34" charset="0"/>
                        </a:rPr>
                        <a:t> </a:t>
                      </a:r>
                      <a:endParaRPr lang="de-DE" b="0" i="0">
                        <a:effectLst/>
                        <a:latin typeface="Aptos Narrow" panose="020B0004020202020204" pitchFamily="34" charset="0"/>
                      </a:endParaRPr>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360974120"/>
                  </a:ext>
                </a:extLst>
              </a:tr>
              <a:tr h="127000">
                <a:tc>
                  <a:txBody>
                    <a:bodyPr/>
                    <a:lstStyle/>
                    <a:p>
                      <a:pPr algn="l" rtl="0" fontAlgn="base">
                        <a:lnSpc>
                          <a:spcPts val="1538"/>
                        </a:lnSpc>
                        <a:spcAft>
                          <a:spcPts val="800"/>
                        </a:spcAft>
                        <a:buNone/>
                      </a:pPr>
                      <a:r>
                        <a:rPr lang="de-DE" sz="1200" b="1" i="0" dirty="0">
                          <a:effectLst/>
                          <a:latin typeface="Aptos Narrow" panose="020B0004020202020204" pitchFamily="34" charset="0"/>
                        </a:rPr>
                        <a:t>Produkte mit Insektenbestandteilen</a:t>
                      </a:r>
                      <a:r>
                        <a:rPr lang="de-DE" sz="1200" b="0" i="0" dirty="0">
                          <a:effectLst/>
                          <a:latin typeface="Aptos Narrow" panose="020B0004020202020204" pitchFamily="34" charset="0"/>
                        </a:rPr>
                        <a:t> </a:t>
                      </a:r>
                      <a:endParaRPr lang="de-DE" b="0" i="0" dirty="0">
                        <a:effectLst/>
                        <a:latin typeface="Aptos Narrow" panose="020B0004020202020204" pitchFamily="34" charset="0"/>
                      </a:endParaRPr>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4265880736"/>
                  </a:ext>
                </a:extLst>
              </a:tr>
              <a:tr h="127000">
                <a:tc>
                  <a:txBody>
                    <a:bodyPr/>
                    <a:lstStyle/>
                    <a:p>
                      <a:pPr algn="l" rtl="0" fontAlgn="base">
                        <a:lnSpc>
                          <a:spcPts val="1538"/>
                        </a:lnSpc>
                        <a:spcAft>
                          <a:spcPts val="800"/>
                        </a:spcAft>
                        <a:buNone/>
                      </a:pPr>
                      <a:r>
                        <a:rPr lang="de-DE" sz="1200" b="1" i="0" dirty="0">
                          <a:effectLst/>
                          <a:latin typeface="Aptos Narrow" panose="020B0004020202020204" pitchFamily="34" charset="0"/>
                        </a:rPr>
                        <a:t>Vegane Käse-, Fisch- oder Fleischprodukte</a:t>
                      </a:r>
                      <a:r>
                        <a:rPr lang="de-DE" sz="1200" b="0" i="0" dirty="0">
                          <a:effectLst/>
                          <a:latin typeface="Aptos Narrow" panose="020B0004020202020204" pitchFamily="34" charset="0"/>
                        </a:rPr>
                        <a:t> </a:t>
                      </a:r>
                      <a:endParaRPr lang="de-DE" b="0" i="0" dirty="0">
                        <a:effectLst/>
                        <a:latin typeface="Aptos Narrow" panose="020B0004020202020204" pitchFamily="34" charset="0"/>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1125189940"/>
                  </a:ext>
                </a:extLst>
              </a:tr>
              <a:tr h="127000">
                <a:tc>
                  <a:txBody>
                    <a:bodyPr/>
                    <a:lstStyle/>
                    <a:p>
                      <a:pPr algn="l" rtl="0" fontAlgn="base">
                        <a:lnSpc>
                          <a:spcPts val="1538"/>
                        </a:lnSpc>
                        <a:spcAft>
                          <a:spcPts val="800"/>
                        </a:spcAft>
                        <a:buNone/>
                      </a:pPr>
                      <a:r>
                        <a:rPr lang="de-CH" sz="1200" b="1" i="0">
                          <a:effectLst/>
                          <a:latin typeface="Aptos Narrow" panose="020B0004020202020204" pitchFamily="34" charset="0"/>
                        </a:rPr>
                        <a:t>Algen</a:t>
                      </a:r>
                      <a:r>
                        <a:rPr lang="de-CH" sz="1200" b="0" i="0">
                          <a:effectLst/>
                          <a:latin typeface="Aptos Narrow" panose="020B0004020202020204" pitchFamily="34" charset="0"/>
                        </a:rPr>
                        <a:t> </a:t>
                      </a:r>
                      <a:endParaRPr lang="de-CH" b="0" i="0">
                        <a:effectLst/>
                        <a:latin typeface="Aptos Narrow" panose="020B0004020202020204" pitchFamily="34" charset="0"/>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382656662"/>
                  </a:ext>
                </a:extLst>
              </a:tr>
              <a:tr h="127000">
                <a:tc>
                  <a:txBody>
                    <a:bodyPr/>
                    <a:lstStyle/>
                    <a:p>
                      <a:pPr algn="l" rtl="0" fontAlgn="base">
                        <a:lnSpc>
                          <a:spcPts val="1538"/>
                        </a:lnSpc>
                        <a:spcAft>
                          <a:spcPts val="800"/>
                        </a:spcAft>
                        <a:buNone/>
                      </a:pPr>
                      <a:r>
                        <a:rPr lang="de-CH" sz="1200" b="1" i="0" dirty="0">
                          <a:effectLst/>
                          <a:latin typeface="Aptos Narrow" panose="020B0004020202020204" pitchFamily="34" charset="0"/>
                        </a:rPr>
                        <a:t>Quallen (z.B. </a:t>
                      </a:r>
                      <a:r>
                        <a:rPr lang="de-CH" sz="1200" b="1" i="0" dirty="0" err="1">
                          <a:solidFill>
                            <a:srgbClr val="000000"/>
                          </a:solidFill>
                          <a:effectLst/>
                          <a:latin typeface="Aptos Narrow" panose="020B0004020202020204" pitchFamily="34" charset="0"/>
                        </a:rPr>
                        <a:t>Quallenchips</a:t>
                      </a:r>
                      <a:r>
                        <a:rPr lang="de-CH" sz="1200" b="1" i="0" dirty="0">
                          <a:effectLst/>
                          <a:latin typeface="Aptos Narrow" panose="020B0004020202020204" pitchFamily="34" charset="0"/>
                        </a:rPr>
                        <a:t>)</a:t>
                      </a:r>
                      <a:r>
                        <a:rPr lang="de-CH" sz="1200" b="0" i="0" dirty="0">
                          <a:effectLst/>
                          <a:latin typeface="Aptos Narrow" panose="020B0004020202020204" pitchFamily="34" charset="0"/>
                        </a:rPr>
                        <a:t> </a:t>
                      </a:r>
                      <a:endParaRPr lang="de-CH" b="0" i="0" dirty="0">
                        <a:effectLst/>
                        <a:latin typeface="Aptos Narrow" panose="020B0004020202020204" pitchFamily="34" charset="0"/>
                      </a:endParaRPr>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855976637"/>
                  </a:ext>
                </a:extLst>
              </a:tr>
            </a:tbl>
          </a:graphicData>
        </a:graphic>
      </p:graphicFrame>
      <p:sp>
        <p:nvSpPr>
          <p:cNvPr id="5" name="Textfeld 4">
            <a:extLst>
              <a:ext uri="{FF2B5EF4-FFF2-40B4-BE49-F238E27FC236}">
                <a16:creationId xmlns:a16="http://schemas.microsoft.com/office/drawing/2014/main" id="{EB5F43DA-6F83-EEE7-B0D3-5139D2F5B234}"/>
              </a:ext>
            </a:extLst>
          </p:cNvPr>
          <p:cNvSpPr txBox="1"/>
          <p:nvPr/>
        </p:nvSpPr>
        <p:spPr>
          <a:xfrm>
            <a:off x="1275908" y="6156104"/>
            <a:ext cx="9579934" cy="307777"/>
          </a:xfrm>
          <a:prstGeom prst="rect">
            <a:avLst/>
          </a:prstGeom>
          <a:noFill/>
        </p:spPr>
        <p:txBody>
          <a:bodyPr wrap="square" rtlCol="0">
            <a:spAutoFit/>
          </a:bodyPr>
          <a:lstStyle/>
          <a:p>
            <a:r>
              <a:rPr lang="de-DE" sz="1400" dirty="0"/>
              <a:t>Diese Fragen könnten am Ende der Workshopreihe nochmal gestellt werden, um zu überprüfen, was sich geändert hat</a:t>
            </a:r>
          </a:p>
        </p:txBody>
      </p:sp>
    </p:spTree>
    <p:extLst>
      <p:ext uri="{BB962C8B-B14F-4D97-AF65-F5344CB8AC3E}">
        <p14:creationId xmlns:p14="http://schemas.microsoft.com/office/powerpoint/2010/main" val="28898722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C576E1F2-B38C-65EA-D509-D96C5EBD6A4A}"/>
              </a:ext>
            </a:extLst>
          </p:cNvPr>
          <p:cNvSpPr>
            <a:spLocks noGrp="1"/>
          </p:cNvSpPr>
          <p:nvPr>
            <p:ph idx="1"/>
          </p:nvPr>
        </p:nvSpPr>
        <p:spPr>
          <a:xfrm>
            <a:off x="838200" y="2464904"/>
            <a:ext cx="10730948" cy="3379305"/>
          </a:xfrm>
        </p:spPr>
        <p:txBody>
          <a:bodyPr>
            <a:normAutofit fontScale="47500" lnSpcReduction="20000"/>
          </a:bodyPr>
          <a:lstStyle/>
          <a:p>
            <a:pPr>
              <a:lnSpc>
                <a:spcPct val="110000"/>
              </a:lnSpc>
              <a:spcBef>
                <a:spcPts val="0"/>
              </a:spcBef>
              <a:spcAft>
                <a:spcPts val="1200"/>
              </a:spcAft>
            </a:pPr>
            <a:r>
              <a:rPr lang="de-DE" sz="3600" dirty="0">
                <a:cs typeface="Times New Roman" panose="02020603050405020304" pitchFamily="18" charset="0"/>
              </a:rPr>
              <a:t>Warum gibt es diese Alternativen (s. Abbildungen oben) und weswegen sind sie nötig?</a:t>
            </a:r>
          </a:p>
          <a:p>
            <a:pPr>
              <a:lnSpc>
                <a:spcPct val="110000"/>
              </a:lnSpc>
            </a:pPr>
            <a:r>
              <a:rPr lang="de-DE" dirty="0"/>
              <a:t>Ergebnisse der </a:t>
            </a:r>
            <a:r>
              <a:rPr lang="de-DE" dirty="0" err="1"/>
              <a:t>SuS</a:t>
            </a:r>
            <a:r>
              <a:rPr lang="de-DE" dirty="0"/>
              <a:t> einordnen/elaborieren </a:t>
            </a:r>
          </a:p>
          <a:p>
            <a:pPr>
              <a:lnSpc>
                <a:spcPct val="110000"/>
              </a:lnSpc>
            </a:pPr>
            <a:r>
              <a:rPr lang="de-DE" dirty="0"/>
              <a:t>Thematisierung von Umweltauswirkungen, Ausstoß von Treibhausgasen, Wasserverbrauch, des Ressourcenverbrauch</a:t>
            </a:r>
          </a:p>
          <a:p>
            <a:pPr lvl="1">
              <a:lnSpc>
                <a:spcPct val="110000"/>
              </a:lnSpc>
            </a:pPr>
            <a:r>
              <a:rPr lang="de-DE" dirty="0">
                <a:sym typeface="Wingdings" pitchFamily="2" charset="2"/>
              </a:rPr>
              <a:t> für Anbauflächen für </a:t>
            </a:r>
            <a:r>
              <a:rPr lang="de-DE" dirty="0" err="1">
                <a:sym typeface="Wingdings" pitchFamily="2" charset="2"/>
              </a:rPr>
              <a:t>u,a</a:t>
            </a:r>
            <a:r>
              <a:rPr lang="de-DE" dirty="0">
                <a:sym typeface="Wingdings" pitchFamily="2" charset="2"/>
              </a:rPr>
              <a:t>. Soja und anderes wird Regenwald abgeholzt bzw. brandgerodet, diese speichern eig. CO2, welches durch die Rodung freigesetzt wird (außerdem Zerstörung von Ökosystemen), dort wird der Boden durch Monokulturen (Pestizide, keine Nährstoffe mehr im Boden) zerstört</a:t>
            </a:r>
          </a:p>
          <a:p>
            <a:pPr lvl="1">
              <a:lnSpc>
                <a:spcPct val="110000"/>
              </a:lnSpc>
            </a:pPr>
            <a:r>
              <a:rPr lang="de-DE" dirty="0"/>
              <a:t>Frage an S.: Was sind Monokulturen? </a:t>
            </a:r>
            <a:r>
              <a:rPr lang="de-DE" dirty="0">
                <a:sym typeface="Wingdings" pitchFamily="2" charset="2"/>
              </a:rPr>
              <a:t> Anbauflächen, auf die über mehrere Jahre hinweg ausschließlich eine Nutzpflanzenart angebaut wird </a:t>
            </a:r>
            <a:endParaRPr lang="de-DE" dirty="0"/>
          </a:p>
          <a:p>
            <a:pPr>
              <a:lnSpc>
                <a:spcPct val="110000"/>
              </a:lnSpc>
              <a:spcBef>
                <a:spcPts val="0"/>
              </a:spcBef>
              <a:spcAft>
                <a:spcPts val="1200"/>
              </a:spcAft>
            </a:pPr>
            <a:endParaRPr lang="de-DE" sz="3600" dirty="0">
              <a:cs typeface="Times New Roman" panose="02020603050405020304" pitchFamily="18" charset="0"/>
            </a:endParaRPr>
          </a:p>
          <a:p>
            <a:pPr>
              <a:lnSpc>
                <a:spcPct val="110000"/>
              </a:lnSpc>
              <a:spcBef>
                <a:spcPts val="0"/>
              </a:spcBef>
              <a:spcAft>
                <a:spcPts val="1200"/>
              </a:spcAft>
            </a:pPr>
            <a:r>
              <a:rPr lang="de-DE" sz="3600" dirty="0">
                <a:cs typeface="Times New Roman" panose="02020603050405020304" pitchFamily="18" charset="0"/>
              </a:rPr>
              <a:t>Gespräch über Rodung von Regenwald</a:t>
            </a:r>
          </a:p>
          <a:p>
            <a:pPr>
              <a:lnSpc>
                <a:spcPct val="110000"/>
              </a:lnSpc>
              <a:spcBef>
                <a:spcPts val="0"/>
              </a:spcBef>
              <a:spcAft>
                <a:spcPts val="1200"/>
              </a:spcAft>
            </a:pPr>
            <a:r>
              <a:rPr lang="de-DE" sz="3600" dirty="0">
                <a:cs typeface="Times New Roman" panose="02020603050405020304" pitchFamily="18" charset="0"/>
              </a:rPr>
              <a:t>Gespräch über Monokultur – für wen wird Soja hauptsächlich angebaut?</a:t>
            </a:r>
          </a:p>
          <a:p>
            <a:endParaRPr lang="de-DE" dirty="0"/>
          </a:p>
        </p:txBody>
      </p:sp>
      <p:pic>
        <p:nvPicPr>
          <p:cNvPr id="5" name="Grafik 4" descr="Insekt Silhouette">
            <a:extLst>
              <a:ext uri="{FF2B5EF4-FFF2-40B4-BE49-F238E27FC236}">
                <a16:creationId xmlns:a16="http://schemas.microsoft.com/office/drawing/2014/main" id="{92339BCA-E252-57D1-500D-E22119683B6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439400" y="570706"/>
            <a:ext cx="914400" cy="914400"/>
          </a:xfrm>
          <a:prstGeom prst="rect">
            <a:avLst/>
          </a:prstGeom>
        </p:spPr>
      </p:pic>
      <p:pic>
        <p:nvPicPr>
          <p:cNvPr id="7" name="Grafik 6" descr="Heuschrecke Silhouette">
            <a:extLst>
              <a:ext uri="{FF2B5EF4-FFF2-40B4-BE49-F238E27FC236}">
                <a16:creationId xmlns:a16="http://schemas.microsoft.com/office/drawing/2014/main" id="{EF316909-5874-CEBD-16B7-A34B518DFD5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638800" y="570706"/>
            <a:ext cx="914400" cy="914400"/>
          </a:xfrm>
          <a:prstGeom prst="rect">
            <a:avLst/>
          </a:prstGeom>
        </p:spPr>
      </p:pic>
      <p:pic>
        <p:nvPicPr>
          <p:cNvPr id="9" name="Grafik 8" descr="Käfer Silhouette">
            <a:extLst>
              <a:ext uri="{FF2B5EF4-FFF2-40B4-BE49-F238E27FC236}">
                <a16:creationId xmlns:a16="http://schemas.microsoft.com/office/drawing/2014/main" id="{1BD006A4-98F1-1B60-FFA9-416674BB7A3B}"/>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38200" y="570706"/>
            <a:ext cx="914400" cy="914400"/>
          </a:xfrm>
          <a:prstGeom prst="rect">
            <a:avLst/>
          </a:prstGeom>
        </p:spPr>
      </p:pic>
      <p:pic>
        <p:nvPicPr>
          <p:cNvPr id="15" name="Grafik 14" descr="Offene Hand mit Pflanze Silhouette">
            <a:extLst>
              <a:ext uri="{FF2B5EF4-FFF2-40B4-BE49-F238E27FC236}">
                <a16:creationId xmlns:a16="http://schemas.microsoft.com/office/drawing/2014/main" id="{53B64C3E-172A-0D3C-E447-A0012442CD76}"/>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3238500" y="637967"/>
            <a:ext cx="914400" cy="914400"/>
          </a:xfrm>
          <a:prstGeom prst="rect">
            <a:avLst/>
          </a:prstGeom>
        </p:spPr>
      </p:pic>
      <p:pic>
        <p:nvPicPr>
          <p:cNvPr id="17" name="Grafik 16" descr="Saatgut Silhouette">
            <a:extLst>
              <a:ext uri="{FF2B5EF4-FFF2-40B4-BE49-F238E27FC236}">
                <a16:creationId xmlns:a16="http://schemas.microsoft.com/office/drawing/2014/main" id="{3251BBFF-2D07-F379-50D8-354FB6894A93}"/>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8039100" y="637967"/>
            <a:ext cx="914400" cy="914400"/>
          </a:xfrm>
          <a:prstGeom prst="rect">
            <a:avLst/>
          </a:prstGeom>
        </p:spPr>
      </p:pic>
      <p:sp>
        <p:nvSpPr>
          <p:cNvPr id="4" name="Textfeld 3">
            <a:extLst>
              <a:ext uri="{FF2B5EF4-FFF2-40B4-BE49-F238E27FC236}">
                <a16:creationId xmlns:a16="http://schemas.microsoft.com/office/drawing/2014/main" id="{3C67DFBE-6AB9-2998-2D54-77FADD3E42AD}"/>
              </a:ext>
            </a:extLst>
          </p:cNvPr>
          <p:cNvSpPr txBox="1"/>
          <p:nvPr/>
        </p:nvSpPr>
        <p:spPr>
          <a:xfrm>
            <a:off x="731874" y="1880129"/>
            <a:ext cx="6097772" cy="584775"/>
          </a:xfrm>
          <a:prstGeom prst="rect">
            <a:avLst/>
          </a:prstGeom>
          <a:noFill/>
        </p:spPr>
        <p:txBody>
          <a:bodyPr wrap="square">
            <a:spAutoFit/>
          </a:bodyPr>
          <a:lstStyle/>
          <a:p>
            <a:r>
              <a:rPr lang="de-DE" sz="3200" dirty="0">
                <a:latin typeface="+mj-lt"/>
                <a:ea typeface="+mj-ea"/>
                <a:cs typeface="+mj-cs"/>
              </a:rPr>
              <a:t>Gruppengespräch</a:t>
            </a:r>
            <a:r>
              <a:rPr lang="de-DE" sz="2000" b="1" noProof="0" dirty="0"/>
              <a:t> zur Einstimmung</a:t>
            </a:r>
            <a:endParaRPr lang="de-DE" sz="2000" b="1" dirty="0"/>
          </a:p>
        </p:txBody>
      </p:sp>
    </p:spTree>
    <p:extLst>
      <p:ext uri="{BB962C8B-B14F-4D97-AF65-F5344CB8AC3E}">
        <p14:creationId xmlns:p14="http://schemas.microsoft.com/office/powerpoint/2010/main" val="549810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 calcmode="lin" valueType="num">
                                      <p:cBhvr>
                                        <p:cTn id="7"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8"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9" dur="500"/>
                                        <p:tgtEl>
                                          <p:spTgt spid="3">
                                            <p:txEl>
                                              <p:pRg st="6" end="6"/>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7" end="7"/>
                                            </p:txEl>
                                          </p:spTgt>
                                        </p:tgtEl>
                                        <p:attrNameLst>
                                          <p:attrName>style.visibility</p:attrName>
                                        </p:attrNameLst>
                                      </p:cBhvr>
                                      <p:to>
                                        <p:strVal val="visible"/>
                                      </p:to>
                                    </p:set>
                                    <p:anim calcmode="lin" valueType="num">
                                      <p:cBhvr>
                                        <p:cTn id="14"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16"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62E35AC-23F0-5E02-B29E-37F60E124206}"/>
              </a:ext>
            </a:extLst>
          </p:cNvPr>
          <p:cNvSpPr>
            <a:spLocks noGrp="1"/>
          </p:cNvSpPr>
          <p:nvPr>
            <p:ph type="title"/>
          </p:nvPr>
        </p:nvSpPr>
        <p:spPr/>
        <p:txBody>
          <a:bodyPr/>
          <a:lstStyle/>
          <a:p>
            <a:r>
              <a:rPr lang="de-DE" sz="3200" dirty="0"/>
              <a:t>Statistik</a:t>
            </a:r>
            <a:r>
              <a:rPr lang="de-DE" dirty="0">
                <a:latin typeface="+mn-lt"/>
              </a:rPr>
              <a:t> </a:t>
            </a:r>
            <a:r>
              <a:rPr lang="de-DE" sz="3200" dirty="0"/>
              <a:t>und Workshop Framing</a:t>
            </a:r>
          </a:p>
        </p:txBody>
      </p:sp>
      <p:sp>
        <p:nvSpPr>
          <p:cNvPr id="3" name="Inhaltsplatzhalter 2">
            <a:extLst>
              <a:ext uri="{FF2B5EF4-FFF2-40B4-BE49-F238E27FC236}">
                <a16:creationId xmlns:a16="http://schemas.microsoft.com/office/drawing/2014/main" id="{6E7141F9-3053-3766-0D7F-9889E8F8C722}"/>
              </a:ext>
            </a:extLst>
          </p:cNvPr>
          <p:cNvSpPr>
            <a:spLocks noGrp="1"/>
          </p:cNvSpPr>
          <p:nvPr>
            <p:ph idx="1"/>
          </p:nvPr>
        </p:nvSpPr>
        <p:spPr/>
        <p:txBody>
          <a:bodyPr/>
          <a:lstStyle/>
          <a:p>
            <a:pPr marL="0" indent="0">
              <a:buNone/>
            </a:pPr>
            <a:r>
              <a:rPr lang="de-DE" b="1" dirty="0">
                <a:latin typeface="+mj-lt"/>
                <a:ea typeface="+mj-ea"/>
                <a:cs typeface="+mj-cs"/>
              </a:rPr>
              <a:t>Proteine: CO2 Ausstoß, wie viel ist wo drin</a:t>
            </a:r>
          </a:p>
          <a:p>
            <a:r>
              <a:rPr lang="de-DE" sz="1700" dirty="0">
                <a:cs typeface="Times New Roman" panose="02020603050405020304" pitchFamily="18" charset="0"/>
                <a:sym typeface="Wingdings" pitchFamily="2" charset="2"/>
              </a:rPr>
              <a:t>Frage an SuS: Was sind mögliche Probleme der Proteinversorgung aktuell und in der Zukunft? </a:t>
            </a:r>
          </a:p>
          <a:p>
            <a:r>
              <a:rPr lang="de-DE" sz="1700" dirty="0">
                <a:cs typeface="Times New Roman" panose="02020603050405020304" pitchFamily="18" charset="0"/>
                <a:sym typeface="Wingdings" pitchFamily="2" charset="2"/>
              </a:rPr>
              <a:t>Mögliche Antworten: Immer mehr Menschen, Fleisch verbraucht viele Ressourcen, die man direkt verwenden könnte </a:t>
            </a:r>
          </a:p>
          <a:p>
            <a:pPr marL="0" indent="0">
              <a:buNone/>
            </a:pPr>
            <a:endParaRPr lang="de-DE" sz="1700" dirty="0">
              <a:cs typeface="Times New Roman" panose="02020603050405020304" pitchFamily="18" charset="0"/>
              <a:sym typeface="Wingdings" pitchFamily="2" charset="2"/>
            </a:endParaRPr>
          </a:p>
          <a:p>
            <a:pPr marL="0" indent="0">
              <a:buNone/>
            </a:pPr>
            <a:r>
              <a:rPr lang="de-DE" sz="1700" dirty="0">
                <a:cs typeface="Times New Roman" panose="02020603050405020304" pitchFamily="18" charset="0"/>
                <a:sym typeface="Wingdings" pitchFamily="2" charset="2"/>
              </a:rPr>
              <a:t>-&gt; Überleitung zu Workshopthema: wir wollen schauen, welche (proteinreichen) Alternativen es gibt und diese in der Praxis ausprobieren und herausfinden, wie und wo wir persönlich etwas ändern können</a:t>
            </a:r>
          </a:p>
          <a:p>
            <a:pPr marL="0" indent="0">
              <a:buNone/>
            </a:pPr>
            <a:endParaRPr lang="de-DE" sz="2800" noProof="0" dirty="0">
              <a:sym typeface="Wingdings" pitchFamily="2" charset="2"/>
            </a:endParaRPr>
          </a:p>
          <a:p>
            <a:endParaRPr lang="de-DE" sz="2800" noProof="0" dirty="0"/>
          </a:p>
          <a:p>
            <a:pPr marL="0" indent="0">
              <a:buNone/>
            </a:pPr>
            <a:endParaRPr lang="de-DE" dirty="0"/>
          </a:p>
        </p:txBody>
      </p:sp>
    </p:spTree>
    <p:extLst>
      <p:ext uri="{BB962C8B-B14F-4D97-AF65-F5344CB8AC3E}">
        <p14:creationId xmlns:p14="http://schemas.microsoft.com/office/powerpoint/2010/main" val="23890179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59C538C3-9BE3-F1B7-B573-266A813D0EF6}"/>
              </a:ext>
            </a:extLst>
          </p:cNvPr>
          <p:cNvSpPr>
            <a:spLocks noGrp="1"/>
          </p:cNvSpPr>
          <p:nvPr>
            <p:ph type="title"/>
          </p:nvPr>
        </p:nvSpPr>
        <p:spPr>
          <a:xfrm>
            <a:off x="719781" y="1987860"/>
            <a:ext cx="3256796" cy="2658567"/>
          </a:xfrm>
          <a:noFill/>
        </p:spPr>
        <p:txBody>
          <a:bodyPr vert="horz" lIns="91440" tIns="45720" rIns="91440" bIns="45720" rtlCol="0" anchor="ctr">
            <a:normAutofit/>
          </a:bodyPr>
          <a:lstStyle/>
          <a:p>
            <a:br>
              <a:rPr lang="en-US" sz="3600" dirty="0">
                <a:solidFill>
                  <a:srgbClr val="FFFFFF"/>
                </a:solidFill>
                <a:latin typeface="+mn-lt"/>
              </a:rPr>
            </a:br>
            <a:r>
              <a:rPr lang="en-US" sz="3600" dirty="0" err="1">
                <a:solidFill>
                  <a:srgbClr val="FFFFFF"/>
                </a:solidFill>
                <a:latin typeface="+mn-lt"/>
              </a:rPr>
              <a:t>Wieviel</a:t>
            </a:r>
            <a:r>
              <a:rPr lang="en-US" sz="3600" dirty="0">
                <a:solidFill>
                  <a:srgbClr val="FFFFFF"/>
                </a:solidFill>
                <a:latin typeface="+mn-lt"/>
              </a:rPr>
              <a:t> CO</a:t>
            </a:r>
            <a:r>
              <a:rPr lang="en-US" sz="1000" dirty="0">
                <a:solidFill>
                  <a:srgbClr val="FFFFFF"/>
                </a:solidFill>
                <a:latin typeface="+mn-lt"/>
              </a:rPr>
              <a:t>2</a:t>
            </a:r>
            <a:r>
              <a:rPr lang="en-US" sz="3600" dirty="0">
                <a:solidFill>
                  <a:srgbClr val="FFFFFF"/>
                </a:solidFill>
                <a:latin typeface="+mn-lt"/>
              </a:rPr>
              <a:t> </a:t>
            </a:r>
            <a:r>
              <a:rPr lang="en-US" sz="2400" dirty="0" err="1">
                <a:solidFill>
                  <a:srgbClr val="FFFFFF"/>
                </a:solidFill>
                <a:latin typeface="+mn-lt"/>
              </a:rPr>
              <a:t>steckt</a:t>
            </a:r>
            <a:r>
              <a:rPr lang="en-US" sz="2400" dirty="0">
                <a:solidFill>
                  <a:srgbClr val="FFFFFF"/>
                </a:solidFill>
                <a:latin typeface="+mn-lt"/>
              </a:rPr>
              <a:t> in 1 KG</a:t>
            </a:r>
            <a:r>
              <a:rPr lang="en-US" sz="3600" dirty="0">
                <a:solidFill>
                  <a:srgbClr val="FFFFFF"/>
                </a:solidFill>
                <a:latin typeface="+mn-lt"/>
              </a:rPr>
              <a:t> </a:t>
            </a:r>
            <a:r>
              <a:rPr lang="en-US" sz="3600" dirty="0" err="1">
                <a:solidFill>
                  <a:srgbClr val="FFFFFF"/>
                </a:solidFill>
                <a:latin typeface="+mn-lt"/>
              </a:rPr>
              <a:t>dieser</a:t>
            </a:r>
            <a:r>
              <a:rPr lang="en-US" sz="3600" dirty="0">
                <a:solidFill>
                  <a:srgbClr val="FFFFFF"/>
                </a:solidFill>
                <a:latin typeface="+mn-lt"/>
              </a:rPr>
              <a:t> </a:t>
            </a:r>
            <a:r>
              <a:rPr lang="en-US" sz="3600" dirty="0" err="1">
                <a:solidFill>
                  <a:srgbClr val="FFFFFF"/>
                </a:solidFill>
                <a:latin typeface="+mn-lt"/>
              </a:rPr>
              <a:t>Lebensmittel</a:t>
            </a:r>
            <a:r>
              <a:rPr lang="en-US" sz="3600" dirty="0">
                <a:solidFill>
                  <a:srgbClr val="FFFFFF"/>
                </a:solidFill>
                <a:latin typeface="+mn-lt"/>
              </a:rPr>
              <a:t>?</a:t>
            </a:r>
            <a:endParaRPr lang="en-US" sz="3600" kern="1200" noProof="0" dirty="0">
              <a:solidFill>
                <a:srgbClr val="FFFFFF"/>
              </a:solidFill>
              <a:latin typeface="+mn-lt"/>
            </a:endParaRPr>
          </a:p>
        </p:txBody>
      </p:sp>
      <p:pic>
        <p:nvPicPr>
          <p:cNvPr id="4" name="Inhaltsplatzhalter 3" descr="Ein Bild, das Text, Screenshot, Zahl, Schrift enthält.&#10;&#10;KI-generierte Inhalte können fehlerhaft sein.">
            <a:extLst>
              <a:ext uri="{FF2B5EF4-FFF2-40B4-BE49-F238E27FC236}">
                <a16:creationId xmlns:a16="http://schemas.microsoft.com/office/drawing/2014/main" id="{916A6517-EB0B-DC3B-257D-37940FB7751B}"/>
              </a:ext>
            </a:extLst>
          </p:cNvPr>
          <p:cNvPicPr>
            <a:picLocks noGrp="1" noChangeAspect="1"/>
          </p:cNvPicPr>
          <p:nvPr>
            <p:ph idx="1"/>
          </p:nvPr>
        </p:nvPicPr>
        <p:blipFill>
          <a:blip r:embed="rId2"/>
          <a:srcRect r="2697"/>
          <a:stretch/>
        </p:blipFill>
        <p:spPr>
          <a:xfrm>
            <a:off x="5122843" y="96945"/>
            <a:ext cx="5629620" cy="6626683"/>
          </a:xfrm>
          <a:prstGeom prst="rect">
            <a:avLst/>
          </a:prstGeom>
        </p:spPr>
      </p:pic>
      <p:sp>
        <p:nvSpPr>
          <p:cNvPr id="5" name="Textfeld 4">
            <a:extLst>
              <a:ext uri="{FF2B5EF4-FFF2-40B4-BE49-F238E27FC236}">
                <a16:creationId xmlns:a16="http://schemas.microsoft.com/office/drawing/2014/main" id="{602F2B50-A1A7-2887-674E-B204D648FE38}"/>
              </a:ext>
            </a:extLst>
          </p:cNvPr>
          <p:cNvSpPr txBox="1"/>
          <p:nvPr/>
        </p:nvSpPr>
        <p:spPr>
          <a:xfrm>
            <a:off x="927691" y="813101"/>
            <a:ext cx="6097772" cy="369332"/>
          </a:xfrm>
          <a:prstGeom prst="rect">
            <a:avLst/>
          </a:prstGeom>
          <a:noFill/>
        </p:spPr>
        <p:txBody>
          <a:bodyPr wrap="square">
            <a:spAutoFit/>
          </a:bodyPr>
          <a:lstStyle/>
          <a:p>
            <a:r>
              <a:rPr lang="de-DE" b="1" dirty="0"/>
              <a:t>Vergleich verschiedener Proteinquellen</a:t>
            </a:r>
          </a:p>
        </p:txBody>
      </p:sp>
    </p:spTree>
    <p:extLst>
      <p:ext uri="{BB962C8B-B14F-4D97-AF65-F5344CB8AC3E}">
        <p14:creationId xmlns:p14="http://schemas.microsoft.com/office/powerpoint/2010/main" val="6578816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171AB55-F068-C4E2-8E6D-BDE53962DFA5}"/>
              </a:ext>
            </a:extLst>
          </p:cNvPr>
          <p:cNvSpPr>
            <a:spLocks noGrp="1"/>
          </p:cNvSpPr>
          <p:nvPr>
            <p:ph type="title"/>
          </p:nvPr>
        </p:nvSpPr>
        <p:spPr/>
        <p:txBody>
          <a:bodyPr>
            <a:normAutofit/>
          </a:bodyPr>
          <a:lstStyle/>
          <a:p>
            <a:r>
              <a:rPr lang="de-DE" sz="3200" b="1" dirty="0">
                <a:cs typeface="Times New Roman" panose="02020603050405020304" pitchFamily="18" charset="0"/>
              </a:rPr>
              <a:t>Kochstunde: </a:t>
            </a:r>
            <a:r>
              <a:rPr lang="de-DE" sz="3200" b="1" dirty="0"/>
              <a:t>Falafel &amp; Hummus oder Linsen-Dal mit Reis</a:t>
            </a:r>
            <a:br>
              <a:rPr lang="de-DE" sz="3200" b="1" dirty="0"/>
            </a:br>
            <a:endParaRPr lang="de-DE" sz="3200" b="1" dirty="0">
              <a:cs typeface="Times New Roman" panose="02020603050405020304" pitchFamily="18" charset="0"/>
            </a:endParaRPr>
          </a:p>
        </p:txBody>
      </p:sp>
      <p:sp>
        <p:nvSpPr>
          <p:cNvPr id="3" name="Inhaltsplatzhalter 2">
            <a:extLst>
              <a:ext uri="{FF2B5EF4-FFF2-40B4-BE49-F238E27FC236}">
                <a16:creationId xmlns:a16="http://schemas.microsoft.com/office/drawing/2014/main" id="{FB6DB161-F0E4-C875-385A-4E5CDDBB8565}"/>
              </a:ext>
            </a:extLst>
          </p:cNvPr>
          <p:cNvSpPr>
            <a:spLocks noGrp="1"/>
          </p:cNvSpPr>
          <p:nvPr>
            <p:ph idx="1"/>
          </p:nvPr>
        </p:nvSpPr>
        <p:spPr>
          <a:xfrm>
            <a:off x="1169581" y="1690688"/>
            <a:ext cx="9845750" cy="4337972"/>
          </a:xfrm>
        </p:spPr>
        <p:txBody>
          <a:bodyPr>
            <a:normAutofit/>
          </a:bodyPr>
          <a:lstStyle/>
          <a:p>
            <a:pPr>
              <a:lnSpc>
                <a:spcPct val="120000"/>
              </a:lnSpc>
            </a:pPr>
            <a:r>
              <a:rPr lang="de-DE" dirty="0"/>
              <a:t>Übergang von Theorie in die Praxis -&gt; Thematisierung v. Nachhaltigkeit v. Hülsenfrüchten: Leguminosen-Anbau gut für Böden, umweltfreundlicher, biologische Wertigkeit… etc.) </a:t>
            </a:r>
          </a:p>
          <a:p>
            <a:pPr>
              <a:lnSpc>
                <a:spcPct val="120000"/>
              </a:lnSpc>
            </a:pPr>
            <a:r>
              <a:rPr lang="de-DE" dirty="0"/>
              <a:t>Mehrere Gruppen einteilen: 1 Gruppe kocht</a:t>
            </a:r>
            <a:r>
              <a:rPr lang="de-DE" dirty="0">
                <a:sym typeface="Wingdings" pitchFamily="2" charset="2"/>
              </a:rPr>
              <a:t> </a:t>
            </a:r>
            <a:r>
              <a:rPr lang="de-DE" dirty="0"/>
              <a:t>Falafel &amp; Hummus, 1 Gruppe Linsen-Dal mit Reis </a:t>
            </a:r>
            <a:r>
              <a:rPr lang="de-DE" sz="1100" dirty="0"/>
              <a:t>(Auf interne Gruppeneinteilung hinweisen: wer kocht, wer filmt…?)</a:t>
            </a:r>
          </a:p>
          <a:p>
            <a:pPr marL="0" indent="0">
              <a:lnSpc>
                <a:spcPct val="120000"/>
              </a:lnSpc>
              <a:buNone/>
            </a:pPr>
            <a:r>
              <a:rPr lang="de-DE" dirty="0"/>
              <a:t> </a:t>
            </a:r>
          </a:p>
          <a:p>
            <a:r>
              <a:rPr lang="de-DE" dirty="0"/>
              <a:t>Rezepte auf folgenden Seiten!</a:t>
            </a:r>
          </a:p>
        </p:txBody>
      </p:sp>
    </p:spTree>
    <p:extLst>
      <p:ext uri="{BB962C8B-B14F-4D97-AF65-F5344CB8AC3E}">
        <p14:creationId xmlns:p14="http://schemas.microsoft.com/office/powerpoint/2010/main" val="26089985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3A3DB71-C3CD-FE46-D9CB-B667791977D0}"/>
              </a:ext>
            </a:extLst>
          </p:cNvPr>
          <p:cNvSpPr>
            <a:spLocks noGrp="1"/>
          </p:cNvSpPr>
          <p:nvPr>
            <p:ph type="title"/>
          </p:nvPr>
        </p:nvSpPr>
        <p:spPr>
          <a:xfrm>
            <a:off x="751114" y="582839"/>
            <a:ext cx="10515600" cy="1325563"/>
          </a:xfrm>
        </p:spPr>
        <p:txBody>
          <a:bodyPr>
            <a:normAutofit/>
          </a:bodyPr>
          <a:lstStyle/>
          <a:p>
            <a:r>
              <a:rPr lang="de-DE" sz="2400" b="1" dirty="0"/>
              <a:t>Rezept Falafel für ca 10 Personen</a:t>
            </a:r>
          </a:p>
        </p:txBody>
      </p:sp>
      <p:sp>
        <p:nvSpPr>
          <p:cNvPr id="3" name="Inhaltsplatzhalter 2">
            <a:extLst>
              <a:ext uri="{FF2B5EF4-FFF2-40B4-BE49-F238E27FC236}">
                <a16:creationId xmlns:a16="http://schemas.microsoft.com/office/drawing/2014/main" id="{D0D3FA75-CFEA-1895-599D-2A1DF3534C5D}"/>
              </a:ext>
            </a:extLst>
          </p:cNvPr>
          <p:cNvSpPr>
            <a:spLocks noGrp="1"/>
          </p:cNvSpPr>
          <p:nvPr>
            <p:ph idx="1"/>
          </p:nvPr>
        </p:nvSpPr>
        <p:spPr>
          <a:xfrm>
            <a:off x="751114" y="1618797"/>
            <a:ext cx="2939143" cy="4749346"/>
          </a:xfrm>
        </p:spPr>
        <p:txBody>
          <a:bodyPr>
            <a:normAutofit fontScale="25000" lnSpcReduction="20000"/>
          </a:bodyPr>
          <a:lstStyle/>
          <a:p>
            <a:pPr marL="0" indent="0" fontAlgn="base">
              <a:lnSpc>
                <a:spcPct val="120000"/>
              </a:lnSpc>
              <a:buNone/>
            </a:pPr>
            <a:r>
              <a:rPr lang="de-DE" sz="7200" b="1" dirty="0"/>
              <a:t>Zutaten </a:t>
            </a:r>
          </a:p>
          <a:p>
            <a:pPr fontAlgn="base">
              <a:lnSpc>
                <a:spcPct val="120000"/>
              </a:lnSpc>
            </a:pPr>
            <a:r>
              <a:rPr lang="de-DE" sz="7200" dirty="0"/>
              <a:t>400 g Kichererbsen </a:t>
            </a:r>
          </a:p>
          <a:p>
            <a:pPr fontAlgn="base">
              <a:lnSpc>
                <a:spcPct val="120000"/>
              </a:lnSpc>
            </a:pPr>
            <a:r>
              <a:rPr lang="de-DE" sz="7200" dirty="0"/>
              <a:t>0,5 Bund Petersilie </a:t>
            </a:r>
          </a:p>
          <a:p>
            <a:pPr fontAlgn="base">
              <a:lnSpc>
                <a:spcPct val="120000"/>
              </a:lnSpc>
            </a:pPr>
            <a:r>
              <a:rPr lang="de-DE" sz="7200" dirty="0"/>
              <a:t>1 Zwiebel </a:t>
            </a:r>
          </a:p>
          <a:p>
            <a:pPr fontAlgn="base">
              <a:lnSpc>
                <a:spcPct val="120000"/>
              </a:lnSpc>
            </a:pPr>
            <a:r>
              <a:rPr lang="de-DE" sz="7200" dirty="0"/>
              <a:t>2 TL Backpulver </a:t>
            </a:r>
          </a:p>
          <a:p>
            <a:pPr fontAlgn="base">
              <a:lnSpc>
                <a:spcPct val="120000"/>
              </a:lnSpc>
            </a:pPr>
            <a:r>
              <a:rPr lang="de-DE" sz="7200" dirty="0"/>
              <a:t>1,5 Knoblauchzehen </a:t>
            </a:r>
          </a:p>
          <a:p>
            <a:pPr fontAlgn="base">
              <a:lnSpc>
                <a:spcPct val="120000"/>
              </a:lnSpc>
            </a:pPr>
            <a:r>
              <a:rPr lang="de-DE" sz="7200" dirty="0"/>
              <a:t>2 EL Kurkuma  </a:t>
            </a:r>
          </a:p>
          <a:p>
            <a:pPr fontAlgn="base">
              <a:lnSpc>
                <a:spcPct val="120000"/>
              </a:lnSpc>
            </a:pPr>
            <a:r>
              <a:rPr lang="de-DE" sz="7200" dirty="0"/>
              <a:t>0,5 TL Chilipulver </a:t>
            </a:r>
          </a:p>
          <a:p>
            <a:pPr fontAlgn="base">
              <a:lnSpc>
                <a:spcPct val="120000"/>
              </a:lnSpc>
            </a:pPr>
            <a:r>
              <a:rPr lang="de-DE" sz="7200" dirty="0"/>
              <a:t>1,5 EL Salz  </a:t>
            </a:r>
          </a:p>
          <a:p>
            <a:pPr fontAlgn="base">
              <a:lnSpc>
                <a:spcPct val="120000"/>
              </a:lnSpc>
            </a:pPr>
            <a:r>
              <a:rPr lang="de-DE" sz="7200" dirty="0"/>
              <a:t>2,5 EL Mehl </a:t>
            </a:r>
          </a:p>
          <a:p>
            <a:pPr fontAlgn="base">
              <a:lnSpc>
                <a:spcPct val="120000"/>
              </a:lnSpc>
            </a:pPr>
            <a:r>
              <a:rPr lang="de-DE" sz="7200" dirty="0"/>
              <a:t>130 ml Wasser </a:t>
            </a:r>
          </a:p>
          <a:p>
            <a:pPr fontAlgn="base">
              <a:lnSpc>
                <a:spcPct val="120000"/>
              </a:lnSpc>
            </a:pPr>
            <a:r>
              <a:rPr lang="de-DE" sz="7200" dirty="0"/>
              <a:t>Öl zum Braten/frittieren </a:t>
            </a:r>
          </a:p>
          <a:p>
            <a:endParaRPr lang="de-DE" dirty="0"/>
          </a:p>
        </p:txBody>
      </p:sp>
      <p:sp>
        <p:nvSpPr>
          <p:cNvPr id="5" name="Textfeld 4">
            <a:extLst>
              <a:ext uri="{FF2B5EF4-FFF2-40B4-BE49-F238E27FC236}">
                <a16:creationId xmlns:a16="http://schemas.microsoft.com/office/drawing/2014/main" id="{1B02E28B-9512-55F8-8B40-040EC450B747}"/>
              </a:ext>
            </a:extLst>
          </p:cNvPr>
          <p:cNvSpPr txBox="1"/>
          <p:nvPr/>
        </p:nvSpPr>
        <p:spPr>
          <a:xfrm>
            <a:off x="3875314" y="1618797"/>
            <a:ext cx="6096000" cy="3970318"/>
          </a:xfrm>
          <a:prstGeom prst="rect">
            <a:avLst/>
          </a:prstGeom>
          <a:noFill/>
        </p:spPr>
        <p:txBody>
          <a:bodyPr wrap="square">
            <a:spAutoFit/>
          </a:bodyPr>
          <a:lstStyle/>
          <a:p>
            <a:pPr fontAlgn="base"/>
            <a:r>
              <a:rPr lang="de-DE" b="1" dirty="0"/>
              <a:t>Zubereitung </a:t>
            </a:r>
          </a:p>
          <a:p>
            <a:pPr fontAlgn="base"/>
            <a:r>
              <a:rPr lang="de-DE" dirty="0"/>
              <a:t>Zwiebel schälen und 3-4 Teile schneiden, Knoblauch schälen. Im Standmixer: Petersilie, Kichererbsen, Zwiebel, Knoblauchzehen, Backpulver, Kurkuma, (ggf. Chilipulver und Salz mixen. Dann das Mehl und nach und nach das Wasser dazugeben. </a:t>
            </a:r>
          </a:p>
          <a:p>
            <a:pPr fontAlgn="base"/>
            <a:endParaRPr lang="de-DE" dirty="0"/>
          </a:p>
          <a:p>
            <a:pPr fontAlgn="base"/>
            <a:r>
              <a:rPr lang="de-DE" dirty="0"/>
              <a:t>In einer Pfanne Öl erhitzen (5-6 EL) und aus dem Teig platte Kugeln formen. Diese von beiden Seiten braun braten. Außerdem einen Teller (oder ein Backblech) vorbereiten, der mit Küchenpapier bedeckt ist (damit die Falafel nicht komplett fettig sind und das Öl vom Küchenpapier aufgesogen wird, darauf dann die fertigen Falafel legen. </a:t>
            </a:r>
          </a:p>
          <a:p>
            <a:pPr fontAlgn="base"/>
            <a:r>
              <a:rPr lang="de-DE" dirty="0"/>
              <a:t> </a:t>
            </a:r>
          </a:p>
        </p:txBody>
      </p:sp>
    </p:spTree>
    <p:extLst>
      <p:ext uri="{BB962C8B-B14F-4D97-AF65-F5344CB8AC3E}">
        <p14:creationId xmlns:p14="http://schemas.microsoft.com/office/powerpoint/2010/main" val="22388412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C9B161-A970-A6A6-BB58-A6CBDD54FBA9}"/>
              </a:ext>
            </a:extLst>
          </p:cNvPr>
          <p:cNvSpPr>
            <a:spLocks noGrp="1"/>
          </p:cNvSpPr>
          <p:nvPr>
            <p:ph type="title"/>
          </p:nvPr>
        </p:nvSpPr>
        <p:spPr/>
        <p:txBody>
          <a:bodyPr>
            <a:normAutofit/>
          </a:bodyPr>
          <a:lstStyle/>
          <a:p>
            <a:r>
              <a:rPr lang="de-DE" sz="2400" b="1" dirty="0"/>
              <a:t>Rezept Hummus für ca 10 Personen</a:t>
            </a:r>
            <a:endParaRPr lang="de-DE" sz="2400" dirty="0"/>
          </a:p>
        </p:txBody>
      </p:sp>
      <p:sp>
        <p:nvSpPr>
          <p:cNvPr id="3" name="Inhaltsplatzhalter 2">
            <a:extLst>
              <a:ext uri="{FF2B5EF4-FFF2-40B4-BE49-F238E27FC236}">
                <a16:creationId xmlns:a16="http://schemas.microsoft.com/office/drawing/2014/main" id="{978C68F9-89FE-91D3-4F5D-DAD7F023ED56}"/>
              </a:ext>
            </a:extLst>
          </p:cNvPr>
          <p:cNvSpPr>
            <a:spLocks noGrp="1"/>
          </p:cNvSpPr>
          <p:nvPr>
            <p:ph idx="1"/>
          </p:nvPr>
        </p:nvSpPr>
        <p:spPr>
          <a:xfrm>
            <a:off x="838200" y="1825625"/>
            <a:ext cx="4093029" cy="4351338"/>
          </a:xfrm>
        </p:spPr>
        <p:txBody>
          <a:bodyPr>
            <a:normAutofit/>
          </a:bodyPr>
          <a:lstStyle/>
          <a:p>
            <a:pPr marL="0" indent="0" fontAlgn="base">
              <a:buNone/>
            </a:pPr>
            <a:r>
              <a:rPr lang="de-DE" sz="1800" b="1" dirty="0"/>
              <a:t>Zutaten</a:t>
            </a:r>
            <a:r>
              <a:rPr lang="de-DE" b="1" dirty="0"/>
              <a:t> </a:t>
            </a:r>
          </a:p>
          <a:p>
            <a:pPr fontAlgn="base"/>
            <a:r>
              <a:rPr lang="de-DE" sz="1800" dirty="0"/>
              <a:t>250 g Kichererbsen  </a:t>
            </a:r>
          </a:p>
          <a:p>
            <a:pPr fontAlgn="base"/>
            <a:r>
              <a:rPr lang="de-DE" sz="1800" dirty="0"/>
              <a:t>150 ml kaltes Wasser </a:t>
            </a:r>
          </a:p>
          <a:p>
            <a:pPr fontAlgn="base"/>
            <a:r>
              <a:rPr lang="de-DE" sz="1800" dirty="0"/>
              <a:t>2 Knoblauchzehen </a:t>
            </a:r>
          </a:p>
          <a:p>
            <a:pPr fontAlgn="base"/>
            <a:r>
              <a:rPr lang="de-DE" sz="1800" dirty="0"/>
              <a:t>200 g </a:t>
            </a:r>
            <a:r>
              <a:rPr lang="de-DE" sz="1800" dirty="0" err="1"/>
              <a:t>Tahina</a:t>
            </a:r>
            <a:r>
              <a:rPr lang="de-DE" sz="1800" dirty="0"/>
              <a:t> (</a:t>
            </a:r>
            <a:r>
              <a:rPr lang="de-DE" sz="1800" dirty="0" err="1"/>
              <a:t>Sesammus</a:t>
            </a:r>
            <a:r>
              <a:rPr lang="de-DE" sz="1800" dirty="0"/>
              <a:t>) </a:t>
            </a:r>
          </a:p>
          <a:p>
            <a:pPr fontAlgn="base"/>
            <a:r>
              <a:rPr lang="de-DE" sz="1800" dirty="0"/>
              <a:t>Saft von 1 Zitrone </a:t>
            </a:r>
          </a:p>
          <a:p>
            <a:pPr fontAlgn="base"/>
            <a:r>
              <a:rPr lang="de-DE" sz="1800" dirty="0"/>
              <a:t>0,5 TL Salz </a:t>
            </a:r>
          </a:p>
          <a:p>
            <a:pPr marL="0" indent="0" fontAlgn="base">
              <a:buNone/>
            </a:pPr>
            <a:endParaRPr lang="de-DE" dirty="0"/>
          </a:p>
          <a:p>
            <a:endParaRPr lang="de-DE" dirty="0"/>
          </a:p>
        </p:txBody>
      </p:sp>
      <p:sp>
        <p:nvSpPr>
          <p:cNvPr id="5" name="Textfeld 4">
            <a:extLst>
              <a:ext uri="{FF2B5EF4-FFF2-40B4-BE49-F238E27FC236}">
                <a16:creationId xmlns:a16="http://schemas.microsoft.com/office/drawing/2014/main" id="{7929E7BD-2BCC-D0D1-5893-BF8B274FE9AB}"/>
              </a:ext>
            </a:extLst>
          </p:cNvPr>
          <p:cNvSpPr txBox="1"/>
          <p:nvPr/>
        </p:nvSpPr>
        <p:spPr>
          <a:xfrm>
            <a:off x="5023758" y="1951282"/>
            <a:ext cx="4474029" cy="4247317"/>
          </a:xfrm>
          <a:prstGeom prst="rect">
            <a:avLst/>
          </a:prstGeom>
          <a:noFill/>
        </p:spPr>
        <p:txBody>
          <a:bodyPr wrap="square">
            <a:spAutoFit/>
          </a:bodyPr>
          <a:lstStyle/>
          <a:p>
            <a:pPr fontAlgn="base"/>
            <a:r>
              <a:rPr lang="de-DE" b="1" dirty="0"/>
              <a:t>Zubereitung </a:t>
            </a:r>
          </a:p>
          <a:p>
            <a:pPr fontAlgn="base"/>
            <a:r>
              <a:rPr lang="de-DE" dirty="0"/>
              <a:t>Knoblauchzehen schälen. Kichererbsen in den Standmixer geben und diesen anschalten, das kalte Wasser langsam (während des Mixens) hinzugießen. </a:t>
            </a:r>
          </a:p>
          <a:p>
            <a:pPr fontAlgn="base"/>
            <a:endParaRPr lang="de-DE" dirty="0"/>
          </a:p>
          <a:p>
            <a:pPr fontAlgn="base"/>
            <a:r>
              <a:rPr lang="de-DE" dirty="0"/>
              <a:t>Dann Knoblauch, Zitronensaft und Salz hinzugeben und wenn eine homogene Masse entstanden ist, das </a:t>
            </a:r>
            <a:r>
              <a:rPr lang="de-DE" dirty="0" err="1"/>
              <a:t>Tahina</a:t>
            </a:r>
            <a:r>
              <a:rPr lang="de-DE" dirty="0"/>
              <a:t> zum </a:t>
            </a:r>
            <a:r>
              <a:rPr lang="de-DE" dirty="0" err="1"/>
              <a:t>Kichererbsenpürree</a:t>
            </a:r>
            <a:r>
              <a:rPr lang="de-DE" dirty="0"/>
              <a:t> geben und ungefähr eine Minute mixen, bis der Hummus cremig ist. </a:t>
            </a:r>
          </a:p>
          <a:p>
            <a:pPr fontAlgn="base"/>
            <a:endParaRPr lang="de-DE" dirty="0"/>
          </a:p>
          <a:p>
            <a:pPr fontAlgn="base"/>
            <a:r>
              <a:rPr lang="de-DE" dirty="0"/>
              <a:t>Zum Schluss ggf. mit Salz und Zitronensaft abschmecken und in eine Schüssel geben. </a:t>
            </a:r>
          </a:p>
        </p:txBody>
      </p:sp>
    </p:spTree>
    <p:extLst>
      <p:ext uri="{BB962C8B-B14F-4D97-AF65-F5344CB8AC3E}">
        <p14:creationId xmlns:p14="http://schemas.microsoft.com/office/powerpoint/2010/main" val="4134177040"/>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31C0CC8FA82E8B418260DAE39479A298" ma:contentTypeVersion="16" ma:contentTypeDescription="Ein neues Dokument erstellen." ma:contentTypeScope="" ma:versionID="0e575d45823de42797b1640b5dbefe3d">
  <xsd:schema xmlns:xsd="http://www.w3.org/2001/XMLSchema" xmlns:xs="http://www.w3.org/2001/XMLSchema" xmlns:p="http://schemas.microsoft.com/office/2006/metadata/properties" xmlns:ns2="daafefa5-917e-4bec-bc4d-e6dc597fe8f7" xmlns:ns3="64cf22df-9c28-4f4b-8a4e-b1cba2364136" targetNamespace="http://schemas.microsoft.com/office/2006/metadata/properties" ma:root="true" ma:fieldsID="4efbeff37913948b7d3eba1468a3aeca" ns2:_="" ns3:_="">
    <xsd:import namespace="daafefa5-917e-4bec-bc4d-e6dc597fe8f7"/>
    <xsd:import namespace="64cf22df-9c28-4f4b-8a4e-b1cba236413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Klima"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aafefa5-917e-4bec-bc4d-e6dc597fe8f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Bildmarkierungen" ma:readOnly="false" ma:fieldId="{5cf76f15-5ced-4ddc-b409-7134ff3c332f}" ma:taxonomyMulti="true" ma:sspId="06b0b26c-fc12-48b8-955a-6d621afa25bb"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Klima" ma:index="19" nillable="true" ma:displayName="Thema" ma:format="Dropdown" ma:internalName="Klima">
      <xsd:simpleType>
        <xsd:restriction base="dms:Text">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4cf22df-9c28-4f4b-8a4e-b1cba2364136"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31d004d6-f0d8-49f2-9f70-c71b4806c945}" ma:internalName="TaxCatchAll" ma:showField="CatchAllData" ma:web="64cf22df-9c28-4f4b-8a4e-b1cba236413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64cf22df-9c28-4f4b-8a4e-b1cba2364136" xsi:nil="true"/>
    <Klima xmlns="daafefa5-917e-4bec-bc4d-e6dc597fe8f7" xsi:nil="true"/>
    <lcf76f155ced4ddcb4097134ff3c332f xmlns="daafefa5-917e-4bec-bc4d-e6dc597fe8f7">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136BA03-4764-4A91-95C8-DF202BFEF446}">
  <ds:schemaRefs>
    <ds:schemaRef ds:uri="http://schemas.microsoft.com/sharepoint/v3/contenttype/forms"/>
  </ds:schemaRefs>
</ds:datastoreItem>
</file>

<file path=customXml/itemProps2.xml><?xml version="1.0" encoding="utf-8"?>
<ds:datastoreItem xmlns:ds="http://schemas.openxmlformats.org/officeDocument/2006/customXml" ds:itemID="{40FE6935-8443-4896-AC15-54B78B1A5AF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aafefa5-917e-4bec-bc4d-e6dc597fe8f7"/>
    <ds:schemaRef ds:uri="64cf22df-9c28-4f4b-8a4e-b1cba236413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F65B03E-FFAE-43EE-ADC7-A1118E072357}">
  <ds:schemaRefs>
    <ds:schemaRef ds:uri="http://schemas.microsoft.com/office/2006/documentManagement/types"/>
    <ds:schemaRef ds:uri="daafefa5-917e-4bec-bc4d-e6dc597fe8f7"/>
    <ds:schemaRef ds:uri="http://purl.org/dc/elements/1.1/"/>
    <ds:schemaRef ds:uri="http://schemas.microsoft.com/office/2006/metadata/properties"/>
    <ds:schemaRef ds:uri="http://purl.org/dc/terms/"/>
    <ds:schemaRef ds:uri="http://schemas.microsoft.com/office/infopath/2007/PartnerControls"/>
    <ds:schemaRef ds:uri="http://schemas.openxmlformats.org/package/2006/metadata/core-properties"/>
    <ds:schemaRef ds:uri="64cf22df-9c28-4f4b-8a4e-b1cba2364136"/>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0</TotalTime>
  <Words>1047</Words>
  <Application>Microsoft Office PowerPoint</Application>
  <PresentationFormat>Breitbild</PresentationFormat>
  <Paragraphs>136</Paragraphs>
  <Slides>11</Slides>
  <Notes>1</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11</vt:i4>
      </vt:variant>
    </vt:vector>
  </HeadingPairs>
  <TitlesOfParts>
    <vt:vector size="19" baseType="lpstr">
      <vt:lpstr>Aptos</vt:lpstr>
      <vt:lpstr>Aptos Display</vt:lpstr>
      <vt:lpstr>Aptos Narrow</vt:lpstr>
      <vt:lpstr>Arial</vt:lpstr>
      <vt:lpstr>Segoe UI</vt:lpstr>
      <vt:lpstr>Times New Roman</vt:lpstr>
      <vt:lpstr>Wingdings</vt:lpstr>
      <vt:lpstr>Office</vt:lpstr>
      <vt:lpstr>Ablaufplan der Workshopreihe</vt:lpstr>
      <vt:lpstr>PowerPoint-Präsentation</vt:lpstr>
      <vt:lpstr>Fragebogen zur Einstimmung</vt:lpstr>
      <vt:lpstr>PowerPoint-Präsentation</vt:lpstr>
      <vt:lpstr>Statistik und Workshop Framing</vt:lpstr>
      <vt:lpstr> Wieviel CO2 steckt in 1 KG dieser Lebensmittel?</vt:lpstr>
      <vt:lpstr>Kochstunde: Falafel &amp; Hummus oder Linsen-Dal mit Reis </vt:lpstr>
      <vt:lpstr>Rezept Falafel für ca 10 Personen</vt:lpstr>
      <vt:lpstr>Rezept Hummus für ca 10 Personen</vt:lpstr>
      <vt:lpstr>Linsen-Dal mit Reis für ca 12 Personen</vt:lpstr>
      <vt:lpstr>Podiumsdiskussion in der Klasse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Amélie Lämmerhirt</dc:creator>
  <cp:lastModifiedBy>Rosi Stolz</cp:lastModifiedBy>
  <cp:revision>4</cp:revision>
  <dcterms:created xsi:type="dcterms:W3CDTF">2025-05-02T07:13:56Z</dcterms:created>
  <dcterms:modified xsi:type="dcterms:W3CDTF">2025-09-30T13:36:17Z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0x01010031C0CC8FA82E8B418260DAE39479A298</vt:lpwstr>
  </property>
  <property fmtid="{D5CDD505-2E9C-101B-9397-08002B2CF9AE}" pid="3" name="MediaServiceImageTags">
    <vt:lpwstr/>
  </property>
</Properties>
</file>