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0.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21"/>
  </p:notesMasterIdLst>
  <p:handoutMasterIdLst>
    <p:handoutMasterId r:id="rId22"/>
  </p:handoutMasterIdLst>
  <p:sldIdLst>
    <p:sldId id="308" r:id="rId4"/>
    <p:sldId id="409" r:id="rId5"/>
    <p:sldId id="382" r:id="rId6"/>
    <p:sldId id="363" r:id="rId7"/>
    <p:sldId id="320" r:id="rId8"/>
    <p:sldId id="364" r:id="rId9"/>
    <p:sldId id="368" r:id="rId10"/>
    <p:sldId id="365" r:id="rId11"/>
    <p:sldId id="300" r:id="rId12"/>
    <p:sldId id="361" r:id="rId13"/>
    <p:sldId id="313" r:id="rId14"/>
    <p:sldId id="316" r:id="rId15"/>
    <p:sldId id="332" r:id="rId16"/>
    <p:sldId id="327" r:id="rId17"/>
    <p:sldId id="408" r:id="rId18"/>
    <p:sldId id="362" r:id="rId19"/>
    <p:sldId id="367" r:id="rId20"/>
  </p:sldIdLst>
  <p:sldSz cx="12192000" cy="6858000"/>
  <p:notesSz cx="9601200" cy="7315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3421C0B-7018-44C2-B650-B594E4CD6285}">
          <p14:sldIdLst>
            <p14:sldId id="308"/>
            <p14:sldId id="409"/>
            <p14:sldId id="382"/>
            <p14:sldId id="363"/>
            <p14:sldId id="320"/>
            <p14:sldId id="364"/>
            <p14:sldId id="368"/>
            <p14:sldId id="365"/>
            <p14:sldId id="300"/>
            <p14:sldId id="361"/>
            <p14:sldId id="313"/>
            <p14:sldId id="316"/>
            <p14:sldId id="332"/>
            <p14:sldId id="327"/>
            <p14:sldId id="408"/>
            <p14:sldId id="362"/>
            <p14:sldId id="36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268" userDrawn="1">
          <p15:clr>
            <a:srgbClr val="A4A3A4"/>
          </p15:clr>
        </p15:guide>
        <p15:guide id="3" orient="horz" pos="2304" userDrawn="1">
          <p15:clr>
            <a:srgbClr val="A4A3A4"/>
          </p15:clr>
        </p15:guide>
        <p15:guide id="4"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6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663" autoAdjust="0"/>
  </p:normalViewPr>
  <p:slideViewPr>
    <p:cSldViewPr snapToGrid="0">
      <p:cViewPr varScale="1">
        <p:scale>
          <a:sx n="78" d="100"/>
          <a:sy n="78" d="100"/>
        </p:scale>
        <p:origin x="510" y="54"/>
      </p:cViewPr>
      <p:guideLst>
        <p:guide orient="horz" pos="2160"/>
        <p:guide pos="3840"/>
      </p:guideLst>
    </p:cSldViewPr>
  </p:slideViewPr>
  <p:notesTextViewPr>
    <p:cViewPr>
      <p:scale>
        <a:sx n="1" d="1"/>
        <a:sy n="1" d="1"/>
      </p:scale>
      <p:origin x="0" y="0"/>
    </p:cViewPr>
  </p:notesTextViewPr>
  <p:sorterViewPr>
    <p:cViewPr>
      <p:scale>
        <a:sx n="100" d="100"/>
        <a:sy n="100" d="100"/>
      </p:scale>
      <p:origin x="0" y="-6896"/>
    </p:cViewPr>
  </p:sorterViewPr>
  <p:notesViewPr>
    <p:cSldViewPr snapToGrid="0">
      <p:cViewPr varScale="1">
        <p:scale>
          <a:sx n="85" d="100"/>
          <a:sy n="85" d="100"/>
        </p:scale>
        <p:origin x="-3150" y="-78"/>
      </p:cViewPr>
      <p:guideLst>
        <p:guide orient="horz" pos="3072"/>
        <p:guide pos="2268"/>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de-DE"/>
          </a:p>
        </p:txBody>
      </p:sp>
      <p:sp>
        <p:nvSpPr>
          <p:cNvPr id="3" name="Datumsplatzhalt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1B721C93-C7F2-4387-9D12-5A8FF2F8C8A2}" type="datetimeFigureOut">
              <a:rPr lang="de-DE" smtClean="0"/>
              <a:pPr/>
              <a:t>17.02.2022</a:t>
            </a:fld>
            <a:endParaRPr lang="de-DE"/>
          </a:p>
        </p:txBody>
      </p:sp>
      <p:sp>
        <p:nvSpPr>
          <p:cNvPr id="4" name="Fußzeilenplatzhalt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de-DE"/>
          </a:p>
        </p:txBody>
      </p:sp>
      <p:sp>
        <p:nvSpPr>
          <p:cNvPr id="5" name="Foliennummernplatzhalt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FFC79DB3-F365-47E7-A2FE-497F00554362}" type="slidenum">
              <a:rPr lang="de-DE" smtClean="0"/>
              <a:pPr/>
              <a:t>‹Nr.›</a:t>
            </a:fld>
            <a:endParaRPr lang="de-DE"/>
          </a:p>
        </p:txBody>
      </p:sp>
    </p:spTree>
    <p:extLst>
      <p:ext uri="{BB962C8B-B14F-4D97-AF65-F5344CB8AC3E}">
        <p14:creationId xmlns:p14="http://schemas.microsoft.com/office/powerpoint/2010/main" val="4091782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de-DE"/>
          </a:p>
        </p:txBody>
      </p:sp>
      <p:sp>
        <p:nvSpPr>
          <p:cNvPr id="3" name="Datumsplatzhalt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AC193E62-4004-49C1-A7B8-0EAC6A9D299F}" type="datetimeFigureOut">
              <a:rPr lang="de-DE" smtClean="0"/>
              <a:pPr/>
              <a:t>17.02.2022</a:t>
            </a:fld>
            <a:endParaRPr lang="de-DE"/>
          </a:p>
        </p:txBody>
      </p:sp>
      <p:sp>
        <p:nvSpPr>
          <p:cNvPr id="4" name="Folienbildplatzhalt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de-DE"/>
          </a:p>
        </p:txBody>
      </p:sp>
      <p:sp>
        <p:nvSpPr>
          <p:cNvPr id="5" name="Notizenplatzhalt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de-DE"/>
          </a:p>
        </p:txBody>
      </p:sp>
      <p:sp>
        <p:nvSpPr>
          <p:cNvPr id="7" name="Foliennummernplatzhalt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0F4649B9-9677-4E73-9CB1-336565D64B49}" type="slidenum">
              <a:rPr lang="de-DE" smtClean="0"/>
              <a:pPr/>
              <a:t>‹Nr.›</a:t>
            </a:fld>
            <a:endParaRPr lang="de-DE"/>
          </a:p>
        </p:txBody>
      </p:sp>
    </p:spTree>
    <p:extLst>
      <p:ext uri="{BB962C8B-B14F-4D97-AF65-F5344CB8AC3E}">
        <p14:creationId xmlns:p14="http://schemas.microsoft.com/office/powerpoint/2010/main" val="366911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649B9-9677-4E73-9CB1-336565D64B4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07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F4649B9-9677-4E73-9CB1-336565D64B49}" type="slidenum">
              <a:rPr lang="de-DE" smtClean="0"/>
              <a:pPr/>
              <a:t>4</a:t>
            </a:fld>
            <a:endParaRPr lang="de-DE"/>
          </a:p>
        </p:txBody>
      </p:sp>
    </p:spTree>
    <p:extLst>
      <p:ext uri="{BB962C8B-B14F-4D97-AF65-F5344CB8AC3E}">
        <p14:creationId xmlns:p14="http://schemas.microsoft.com/office/powerpoint/2010/main" val="203406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F4649B9-9677-4E73-9CB1-336565D64B49}" type="slidenum">
              <a:rPr lang="de-DE" smtClean="0"/>
              <a:pPr/>
              <a:t>6</a:t>
            </a:fld>
            <a:endParaRPr lang="de-DE"/>
          </a:p>
        </p:txBody>
      </p:sp>
    </p:spTree>
    <p:extLst>
      <p:ext uri="{BB962C8B-B14F-4D97-AF65-F5344CB8AC3E}">
        <p14:creationId xmlns:p14="http://schemas.microsoft.com/office/powerpoint/2010/main" val="216787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649B9-9677-4E73-9CB1-336565D64B4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F4649B9-9677-4E73-9CB1-336565D64B49}" type="slidenum">
              <a:rPr lang="de-DE" smtClean="0"/>
              <a:pPr/>
              <a:t>10</a:t>
            </a:fld>
            <a:endParaRPr lang="de-DE"/>
          </a:p>
        </p:txBody>
      </p:sp>
    </p:spTree>
    <p:extLst>
      <p:ext uri="{BB962C8B-B14F-4D97-AF65-F5344CB8AC3E}">
        <p14:creationId xmlns:p14="http://schemas.microsoft.com/office/powerpoint/2010/main" val="2255090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649B9-9677-4E73-9CB1-336565D64B49}"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46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lnSpc>
                <a:spcPct val="150000"/>
              </a:lnSpc>
              <a:buFont typeface="Arial" panose="020B0604020202020204" pitchFamily="34" charset="0"/>
              <a:buChar char="•"/>
            </a:pPr>
            <a:endParaRPr lang="de-DE" sz="120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649B9-9677-4E73-9CB1-336565D64B49}"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078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E8B6E-AD9A-41D9-8118-855A4185A4C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F6D63DB-2F9B-49C6-BE70-C537C8F2F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70AEE80-DD1B-4D6D-B588-78722B3C6A6F}"/>
              </a:ext>
            </a:extLst>
          </p:cNvPr>
          <p:cNvSpPr>
            <a:spLocks noGrp="1"/>
          </p:cNvSpPr>
          <p:nvPr>
            <p:ph type="dt" sz="half" idx="10"/>
          </p:nvPr>
        </p:nvSpPr>
        <p:spPr/>
        <p:txBody>
          <a:bodyPr/>
          <a:lstStyle/>
          <a:p>
            <a:fld id="{13F26FB8-BF79-4EEC-AAB3-A349F0F659CC}" type="datetime1">
              <a:rPr lang="de-DE" smtClean="0"/>
              <a:t>17.02.2022</a:t>
            </a:fld>
            <a:endParaRPr lang="de-DE"/>
          </a:p>
        </p:txBody>
      </p:sp>
      <p:sp>
        <p:nvSpPr>
          <p:cNvPr id="5" name="Fußzeilenplatzhalter 4">
            <a:extLst>
              <a:ext uri="{FF2B5EF4-FFF2-40B4-BE49-F238E27FC236}">
                <a16:creationId xmlns:a16="http://schemas.microsoft.com/office/drawing/2014/main" id="{E68E585D-1B2B-4599-BB9E-816FCA5F00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85EAF2D-7AD5-4DA1-A805-DE43A5CD2BA2}"/>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58904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2914D-431B-478F-AC2B-E9DB0A616E8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2660354-A9EF-4829-AE23-30E67573971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1FCA87-CF01-4974-93BB-A5112DB0CE9E}"/>
              </a:ext>
            </a:extLst>
          </p:cNvPr>
          <p:cNvSpPr>
            <a:spLocks noGrp="1"/>
          </p:cNvSpPr>
          <p:nvPr>
            <p:ph type="dt" sz="half" idx="10"/>
          </p:nvPr>
        </p:nvSpPr>
        <p:spPr/>
        <p:txBody>
          <a:bodyPr/>
          <a:lstStyle/>
          <a:p>
            <a:fld id="{9CCEC4B0-B2F0-487A-9981-58A4D36C5C3A}" type="datetime1">
              <a:rPr lang="de-DE" smtClean="0"/>
              <a:t>17.02.2022</a:t>
            </a:fld>
            <a:endParaRPr lang="de-DE"/>
          </a:p>
        </p:txBody>
      </p:sp>
      <p:sp>
        <p:nvSpPr>
          <p:cNvPr id="5" name="Fußzeilenplatzhalter 4">
            <a:extLst>
              <a:ext uri="{FF2B5EF4-FFF2-40B4-BE49-F238E27FC236}">
                <a16:creationId xmlns:a16="http://schemas.microsoft.com/office/drawing/2014/main" id="{27C638DB-6D7B-4391-A7AD-C28FC3EAE4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0255BF8-BC69-4400-9D6E-AEF93DFD25E1}"/>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27292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7980B40-E888-4408-9478-D6693AAF131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5627E06-FA75-4B44-9CA7-1953F1E6B8A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5C015D5-F331-457C-B3B9-7E5ECCE302BA}"/>
              </a:ext>
            </a:extLst>
          </p:cNvPr>
          <p:cNvSpPr>
            <a:spLocks noGrp="1"/>
          </p:cNvSpPr>
          <p:nvPr>
            <p:ph type="dt" sz="half" idx="10"/>
          </p:nvPr>
        </p:nvSpPr>
        <p:spPr/>
        <p:txBody>
          <a:bodyPr/>
          <a:lstStyle/>
          <a:p>
            <a:fld id="{F148C246-71C7-46F8-8518-A312B12E1051}" type="datetime1">
              <a:rPr lang="de-DE" smtClean="0"/>
              <a:t>17.02.2022</a:t>
            </a:fld>
            <a:endParaRPr lang="de-DE"/>
          </a:p>
        </p:txBody>
      </p:sp>
      <p:sp>
        <p:nvSpPr>
          <p:cNvPr id="5" name="Fußzeilenplatzhalter 4">
            <a:extLst>
              <a:ext uri="{FF2B5EF4-FFF2-40B4-BE49-F238E27FC236}">
                <a16:creationId xmlns:a16="http://schemas.microsoft.com/office/drawing/2014/main" id="{BE747339-172F-4C29-8D9E-213A067B45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FAB871-8AB5-4287-AC1D-CA7BC5E2D9B9}"/>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3894167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E8B6E-AD9A-41D9-8118-855A4185A4C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F6D63DB-2F9B-49C6-BE70-C537C8F2F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70AEE80-DD1B-4D6D-B588-78722B3C6A6F}"/>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E68E585D-1B2B-4599-BB9E-816FCA5F0081}"/>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E85EAF2D-7AD5-4DA1-A805-DE43A5CD2BA2}"/>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3107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495DB-97D2-4077-AD81-27248BD464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CF6E804-DC28-4004-A142-9F6A86F4B23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8E116B-7257-4786-939F-07FC56B2A44E}"/>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A0E2B926-10DA-403F-8CAB-92CE21BCF6C5}"/>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64E1BAEE-C722-44F4-A656-8F893DA95FB8}"/>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2762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5B3AD-8110-4E02-91BD-C91338A066C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A28FE3-5BA0-4DB3-B4E4-4759760045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9358C7-DBB8-4414-B050-7558CD75C9E1}"/>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EF0C2AE2-429E-4593-BC43-968CDB4BF04F}"/>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03751A57-6928-48E5-A04E-0C7C9279A1AD}"/>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94135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203C2-F6FC-4C72-B8BD-93585F75CC1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266D9B7-9DF5-46C9-84C6-20EF29DB556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CC74B2E-7922-4405-AECD-1EC759B58F5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740EAB1-6ED4-430A-9227-054B0E95066B}"/>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6" name="Fußzeilenplatzhalter 5">
            <a:extLst>
              <a:ext uri="{FF2B5EF4-FFF2-40B4-BE49-F238E27FC236}">
                <a16:creationId xmlns:a16="http://schemas.microsoft.com/office/drawing/2014/main" id="{314BA709-2B14-428E-BFCB-6346F4DBB3D2}"/>
              </a:ext>
            </a:extLst>
          </p:cNvPr>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a:extLst>
              <a:ext uri="{FF2B5EF4-FFF2-40B4-BE49-F238E27FC236}">
                <a16:creationId xmlns:a16="http://schemas.microsoft.com/office/drawing/2014/main" id="{AA2D79F4-40A9-429D-8DB8-514283D07028}"/>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1007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B1EF3-47C3-4FD2-978E-EEBCE28281A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C3EBE34-94F1-47B9-83FF-1A312791D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1C4AC4F-E418-43F1-90C4-1ED6BA52109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88CE764-DBB5-4966-998B-D762AF2CC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267709A-F4FB-481D-A519-150A31DEBF8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8EE18E1-F288-47E1-AD13-58D32948FD91}"/>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8" name="Fußzeilenplatzhalter 7">
            <a:extLst>
              <a:ext uri="{FF2B5EF4-FFF2-40B4-BE49-F238E27FC236}">
                <a16:creationId xmlns:a16="http://schemas.microsoft.com/office/drawing/2014/main" id="{B99419F3-BB6D-4354-B99A-DEF52BB9FCF0}"/>
              </a:ext>
            </a:extLst>
          </p:cNvPr>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a:extLst>
              <a:ext uri="{FF2B5EF4-FFF2-40B4-BE49-F238E27FC236}">
                <a16:creationId xmlns:a16="http://schemas.microsoft.com/office/drawing/2014/main" id="{E4528FCF-6CFD-4C35-9B43-09F4230D83BF}"/>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2655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3DCE4-EACB-4A1B-A13F-B6979562EB8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6FFFB7A-E188-45BC-A6B6-CB1AD55A37FD}"/>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4" name="Fußzeilenplatzhalter 3">
            <a:extLst>
              <a:ext uri="{FF2B5EF4-FFF2-40B4-BE49-F238E27FC236}">
                <a16:creationId xmlns:a16="http://schemas.microsoft.com/office/drawing/2014/main" id="{3BCDDD66-6747-4680-9A23-E3344C873CF7}"/>
              </a:ext>
            </a:extLst>
          </p:cNvPr>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a:extLst>
              <a:ext uri="{FF2B5EF4-FFF2-40B4-BE49-F238E27FC236}">
                <a16:creationId xmlns:a16="http://schemas.microsoft.com/office/drawing/2014/main" id="{572E9F6C-B6A7-4830-9236-7019C465BFAB}"/>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5709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F81EC1-721F-4680-B333-BFEFD718E2FC}"/>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3" name="Fußzeilenplatzhalter 2">
            <a:extLst>
              <a:ext uri="{FF2B5EF4-FFF2-40B4-BE49-F238E27FC236}">
                <a16:creationId xmlns:a16="http://schemas.microsoft.com/office/drawing/2014/main" id="{C52F3DF9-AB6F-4D17-9756-7910390D4C98}"/>
              </a:ext>
            </a:extLst>
          </p:cNvPr>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a:extLst>
              <a:ext uri="{FF2B5EF4-FFF2-40B4-BE49-F238E27FC236}">
                <a16:creationId xmlns:a16="http://schemas.microsoft.com/office/drawing/2014/main" id="{DF784BA9-79FA-4F57-839F-EFFB00889F8D}"/>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86160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A043A-B3EF-427F-898B-2876A691FE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2B636C8-1953-403D-A893-B5899E93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0BD4E4D-E076-43CE-9241-C35FBEDBE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10B837-8E54-4D51-8D9A-DAAE52E3865E}"/>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6" name="Fußzeilenplatzhalter 5">
            <a:extLst>
              <a:ext uri="{FF2B5EF4-FFF2-40B4-BE49-F238E27FC236}">
                <a16:creationId xmlns:a16="http://schemas.microsoft.com/office/drawing/2014/main" id="{C3C52C20-03CD-40C9-9751-11D952E204EA}"/>
              </a:ext>
            </a:extLst>
          </p:cNvPr>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a:extLst>
              <a:ext uri="{FF2B5EF4-FFF2-40B4-BE49-F238E27FC236}">
                <a16:creationId xmlns:a16="http://schemas.microsoft.com/office/drawing/2014/main" id="{75BDFCB3-8FED-426A-A68E-4032557194DE}"/>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69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495DB-97D2-4077-AD81-27248BD464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CF6E804-DC28-4004-A142-9F6A86F4B23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8E116B-7257-4786-939F-07FC56B2A44E}"/>
              </a:ext>
            </a:extLst>
          </p:cNvPr>
          <p:cNvSpPr>
            <a:spLocks noGrp="1"/>
          </p:cNvSpPr>
          <p:nvPr>
            <p:ph type="dt" sz="half" idx="10"/>
          </p:nvPr>
        </p:nvSpPr>
        <p:spPr/>
        <p:txBody>
          <a:bodyPr/>
          <a:lstStyle/>
          <a:p>
            <a:fld id="{9C145ABD-A3F1-44FC-8328-AEF5915FD0E9}" type="datetime1">
              <a:rPr lang="de-DE" smtClean="0"/>
              <a:t>17.02.2022</a:t>
            </a:fld>
            <a:endParaRPr lang="de-DE"/>
          </a:p>
        </p:txBody>
      </p:sp>
      <p:sp>
        <p:nvSpPr>
          <p:cNvPr id="5" name="Fußzeilenplatzhalter 4">
            <a:extLst>
              <a:ext uri="{FF2B5EF4-FFF2-40B4-BE49-F238E27FC236}">
                <a16:creationId xmlns:a16="http://schemas.microsoft.com/office/drawing/2014/main" id="{A0E2B926-10DA-403F-8CAB-92CE21BCF6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E1BAEE-C722-44F4-A656-8F893DA95FB8}"/>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1433686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93737-9017-41B8-9F60-A041BFD5A21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7292209-EE1B-4CA7-91FC-9B6644860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8540E4C-3819-43FC-AB13-1A407A0D0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2B036F-AF78-455B-BDC9-1049DCE8A172}"/>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6" name="Fußzeilenplatzhalter 5">
            <a:extLst>
              <a:ext uri="{FF2B5EF4-FFF2-40B4-BE49-F238E27FC236}">
                <a16:creationId xmlns:a16="http://schemas.microsoft.com/office/drawing/2014/main" id="{B72321B3-4880-4FDF-8B12-03E43DC39BD0}"/>
              </a:ext>
            </a:extLst>
          </p:cNvPr>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a:extLst>
              <a:ext uri="{FF2B5EF4-FFF2-40B4-BE49-F238E27FC236}">
                <a16:creationId xmlns:a16="http://schemas.microsoft.com/office/drawing/2014/main" id="{C5FA52AA-4C59-490F-8BA4-249DD1B5C1A1}"/>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58057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2914D-431B-478F-AC2B-E9DB0A616E8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2660354-A9EF-4829-AE23-30E67573971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1FCA87-CF01-4974-93BB-A5112DB0CE9E}"/>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27C638DB-6D7B-4391-A7AD-C28FC3EAE43D}"/>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B0255BF8-BC69-4400-9D6E-AEF93DFD25E1}"/>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73507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7980B40-E888-4408-9478-D6693AAF131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5627E06-FA75-4B44-9CA7-1953F1E6B8A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5C015D5-F331-457C-B3B9-7E5ECCE302BA}"/>
              </a:ext>
            </a:extLst>
          </p:cNvPr>
          <p:cNvSpPr>
            <a:spLocks noGrp="1"/>
          </p:cNvSpPr>
          <p:nvPr>
            <p:ph type="dt" sz="half" idx="10"/>
          </p:nvPr>
        </p:nvSpPr>
        <p:spPr/>
        <p:txBody>
          <a:body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BE747339-172F-4C29-8D9E-213A067B45A6}"/>
              </a:ext>
            </a:extLst>
          </p:cNvPr>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0EFAB871-8AB5-4287-AC1D-CA7BC5E2D9B9}"/>
              </a:ext>
            </a:extLst>
          </p:cNvPr>
          <p:cNvSpPr>
            <a:spLocks noGrp="1"/>
          </p:cNvSpPr>
          <p:nvPr>
            <p:ph type="sldNum" sz="quarter" idx="12"/>
          </p:nvPr>
        </p:nvSpPr>
        <p:spPr/>
        <p:txBody>
          <a:body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0540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E8B6E-AD9A-41D9-8118-855A4185A4C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F6D63DB-2F9B-49C6-BE70-C537C8F2F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70AEE80-DD1B-4D6D-B588-78722B3C6A6F}"/>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5" name="Fußzeilenplatzhalter 4">
            <a:extLst>
              <a:ext uri="{FF2B5EF4-FFF2-40B4-BE49-F238E27FC236}">
                <a16:creationId xmlns:a16="http://schemas.microsoft.com/office/drawing/2014/main" id="{E68E585D-1B2B-4599-BB9E-816FCA5F00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85EAF2D-7AD5-4DA1-A805-DE43A5CD2BA2}"/>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2267508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F495DB-97D2-4077-AD81-27248BD4648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CF6E804-DC28-4004-A142-9F6A86F4B23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8E116B-7257-4786-939F-07FC56B2A44E}"/>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5" name="Fußzeilenplatzhalter 4">
            <a:extLst>
              <a:ext uri="{FF2B5EF4-FFF2-40B4-BE49-F238E27FC236}">
                <a16:creationId xmlns:a16="http://schemas.microsoft.com/office/drawing/2014/main" id="{A0E2B926-10DA-403F-8CAB-92CE21BCF6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E1BAEE-C722-44F4-A656-8F893DA95FB8}"/>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3801142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5B3AD-8110-4E02-91BD-C91338A066C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A28FE3-5BA0-4DB3-B4E4-4759760045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9358C7-DBB8-4414-B050-7558CD75C9E1}"/>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5" name="Fußzeilenplatzhalter 4">
            <a:extLst>
              <a:ext uri="{FF2B5EF4-FFF2-40B4-BE49-F238E27FC236}">
                <a16:creationId xmlns:a16="http://schemas.microsoft.com/office/drawing/2014/main" id="{EF0C2AE2-429E-4593-BC43-968CDB4BF0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751A57-6928-48E5-A04E-0C7C9279A1AD}"/>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1876070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203C2-F6FC-4C72-B8BD-93585F75CC1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266D9B7-9DF5-46C9-84C6-20EF29DB556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CC74B2E-7922-4405-AECD-1EC759B58F5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740EAB1-6ED4-430A-9227-054B0E95066B}"/>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6" name="Fußzeilenplatzhalter 5">
            <a:extLst>
              <a:ext uri="{FF2B5EF4-FFF2-40B4-BE49-F238E27FC236}">
                <a16:creationId xmlns:a16="http://schemas.microsoft.com/office/drawing/2014/main" id="{314BA709-2B14-428E-BFCB-6346F4DBB3D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2D79F4-40A9-429D-8DB8-514283D07028}"/>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1809835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B1EF3-47C3-4FD2-978E-EEBCE28281A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C3EBE34-94F1-47B9-83FF-1A312791D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1C4AC4F-E418-43F1-90C4-1ED6BA52109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88CE764-DBB5-4966-998B-D762AF2CC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267709A-F4FB-481D-A519-150A31DEBF8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8EE18E1-F288-47E1-AD13-58D32948FD91}"/>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8" name="Fußzeilenplatzhalter 7">
            <a:extLst>
              <a:ext uri="{FF2B5EF4-FFF2-40B4-BE49-F238E27FC236}">
                <a16:creationId xmlns:a16="http://schemas.microsoft.com/office/drawing/2014/main" id="{B99419F3-BB6D-4354-B99A-DEF52BB9FCF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4528FCF-6CFD-4C35-9B43-09F4230D83BF}"/>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740121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3DCE4-EACB-4A1B-A13F-B6979562EB8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6FFFB7A-E188-45BC-A6B6-CB1AD55A37FD}"/>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4" name="Fußzeilenplatzhalter 3">
            <a:extLst>
              <a:ext uri="{FF2B5EF4-FFF2-40B4-BE49-F238E27FC236}">
                <a16:creationId xmlns:a16="http://schemas.microsoft.com/office/drawing/2014/main" id="{3BCDDD66-6747-4680-9A23-E3344C873CF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2E9F6C-B6A7-4830-9236-7019C465BFAB}"/>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1175836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F81EC1-721F-4680-B333-BFEFD718E2FC}"/>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3" name="Fußzeilenplatzhalter 2">
            <a:extLst>
              <a:ext uri="{FF2B5EF4-FFF2-40B4-BE49-F238E27FC236}">
                <a16:creationId xmlns:a16="http://schemas.microsoft.com/office/drawing/2014/main" id="{C52F3DF9-AB6F-4D17-9756-7910390D4C9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F784BA9-79FA-4F57-839F-EFFB00889F8D}"/>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55083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5B3AD-8110-4E02-91BD-C91338A066C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A28FE3-5BA0-4DB3-B4E4-4759760045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9358C7-DBB8-4414-B050-7558CD75C9E1}"/>
              </a:ext>
            </a:extLst>
          </p:cNvPr>
          <p:cNvSpPr>
            <a:spLocks noGrp="1"/>
          </p:cNvSpPr>
          <p:nvPr>
            <p:ph type="dt" sz="half" idx="10"/>
          </p:nvPr>
        </p:nvSpPr>
        <p:spPr/>
        <p:txBody>
          <a:bodyPr/>
          <a:lstStyle/>
          <a:p>
            <a:fld id="{03FA99A5-2F38-4DF4-BB38-4EDEE2BFD0E5}" type="datetime1">
              <a:rPr lang="de-DE" smtClean="0"/>
              <a:t>17.02.2022</a:t>
            </a:fld>
            <a:endParaRPr lang="de-DE"/>
          </a:p>
        </p:txBody>
      </p:sp>
      <p:sp>
        <p:nvSpPr>
          <p:cNvPr id="5" name="Fußzeilenplatzhalter 4">
            <a:extLst>
              <a:ext uri="{FF2B5EF4-FFF2-40B4-BE49-F238E27FC236}">
                <a16:creationId xmlns:a16="http://schemas.microsoft.com/office/drawing/2014/main" id="{EF0C2AE2-429E-4593-BC43-968CDB4BF0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751A57-6928-48E5-A04E-0C7C9279A1AD}"/>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1514784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A043A-B3EF-427F-898B-2876A691FE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2B636C8-1953-403D-A893-B5899E93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0BD4E4D-E076-43CE-9241-C35FBEDBE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10B837-8E54-4D51-8D9A-DAAE52E3865E}"/>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6" name="Fußzeilenplatzhalter 5">
            <a:extLst>
              <a:ext uri="{FF2B5EF4-FFF2-40B4-BE49-F238E27FC236}">
                <a16:creationId xmlns:a16="http://schemas.microsoft.com/office/drawing/2014/main" id="{C3C52C20-03CD-40C9-9751-11D952E204E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5BDFCB3-8FED-426A-A68E-4032557194DE}"/>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2061273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93737-9017-41B8-9F60-A041BFD5A21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7292209-EE1B-4CA7-91FC-9B6644860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8540E4C-3819-43FC-AB13-1A407A0D0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2B036F-AF78-455B-BDC9-1049DCE8A172}"/>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6" name="Fußzeilenplatzhalter 5">
            <a:extLst>
              <a:ext uri="{FF2B5EF4-FFF2-40B4-BE49-F238E27FC236}">
                <a16:creationId xmlns:a16="http://schemas.microsoft.com/office/drawing/2014/main" id="{B72321B3-4880-4FDF-8B12-03E43DC39BD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5FA52AA-4C59-490F-8BA4-249DD1B5C1A1}"/>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965519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2914D-431B-478F-AC2B-E9DB0A616E8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2660354-A9EF-4829-AE23-30E67573971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E1FCA87-CF01-4974-93BB-A5112DB0CE9E}"/>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5" name="Fußzeilenplatzhalter 4">
            <a:extLst>
              <a:ext uri="{FF2B5EF4-FFF2-40B4-BE49-F238E27FC236}">
                <a16:creationId xmlns:a16="http://schemas.microsoft.com/office/drawing/2014/main" id="{27C638DB-6D7B-4391-A7AD-C28FC3EAE4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0255BF8-BC69-4400-9D6E-AEF93DFD25E1}"/>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1809616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7980B40-E888-4408-9478-D6693AAF131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5627E06-FA75-4B44-9CA7-1953F1E6B8A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5C015D5-F331-457C-B3B9-7E5ECCE302BA}"/>
              </a:ext>
            </a:extLst>
          </p:cNvPr>
          <p:cNvSpPr>
            <a:spLocks noGrp="1"/>
          </p:cNvSpPr>
          <p:nvPr>
            <p:ph type="dt" sz="half" idx="10"/>
          </p:nvPr>
        </p:nvSpPr>
        <p:spPr/>
        <p:txBody>
          <a:bodyPr/>
          <a:lstStyle/>
          <a:p>
            <a:fld id="{AF17D9CB-38BE-4C84-B5FD-02C4ADCC6990}" type="datetimeFigureOut">
              <a:rPr lang="de-DE" smtClean="0"/>
              <a:pPr/>
              <a:t>17.02.2022</a:t>
            </a:fld>
            <a:endParaRPr lang="de-DE"/>
          </a:p>
        </p:txBody>
      </p:sp>
      <p:sp>
        <p:nvSpPr>
          <p:cNvPr id="5" name="Fußzeilenplatzhalter 4">
            <a:extLst>
              <a:ext uri="{FF2B5EF4-FFF2-40B4-BE49-F238E27FC236}">
                <a16:creationId xmlns:a16="http://schemas.microsoft.com/office/drawing/2014/main" id="{BE747339-172F-4C29-8D9E-213A067B45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FAB871-8AB5-4287-AC1D-CA7BC5E2D9B9}"/>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9585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203C2-F6FC-4C72-B8BD-93585F75CC1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266D9B7-9DF5-46C9-84C6-20EF29DB556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CC74B2E-7922-4405-AECD-1EC759B58F5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740EAB1-6ED4-430A-9227-054B0E95066B}"/>
              </a:ext>
            </a:extLst>
          </p:cNvPr>
          <p:cNvSpPr>
            <a:spLocks noGrp="1"/>
          </p:cNvSpPr>
          <p:nvPr>
            <p:ph type="dt" sz="half" idx="10"/>
          </p:nvPr>
        </p:nvSpPr>
        <p:spPr/>
        <p:txBody>
          <a:bodyPr/>
          <a:lstStyle/>
          <a:p>
            <a:fld id="{43220D42-3ECB-4B5B-9AEA-0A9173543DF7}" type="datetime1">
              <a:rPr lang="de-DE" smtClean="0"/>
              <a:t>17.02.2022</a:t>
            </a:fld>
            <a:endParaRPr lang="de-DE"/>
          </a:p>
        </p:txBody>
      </p:sp>
      <p:sp>
        <p:nvSpPr>
          <p:cNvPr id="6" name="Fußzeilenplatzhalter 5">
            <a:extLst>
              <a:ext uri="{FF2B5EF4-FFF2-40B4-BE49-F238E27FC236}">
                <a16:creationId xmlns:a16="http://schemas.microsoft.com/office/drawing/2014/main" id="{314BA709-2B14-428E-BFCB-6346F4DBB3D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A2D79F4-40A9-429D-8DB8-514283D07028}"/>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49927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9B1EF3-47C3-4FD2-978E-EEBCE28281A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C3EBE34-94F1-47B9-83FF-1A312791D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1C4AC4F-E418-43F1-90C4-1ED6BA52109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88CE764-DBB5-4966-998B-D762AF2CC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267709A-F4FB-481D-A519-150A31DEBF8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8EE18E1-F288-47E1-AD13-58D32948FD91}"/>
              </a:ext>
            </a:extLst>
          </p:cNvPr>
          <p:cNvSpPr>
            <a:spLocks noGrp="1"/>
          </p:cNvSpPr>
          <p:nvPr>
            <p:ph type="dt" sz="half" idx="10"/>
          </p:nvPr>
        </p:nvSpPr>
        <p:spPr/>
        <p:txBody>
          <a:bodyPr/>
          <a:lstStyle/>
          <a:p>
            <a:fld id="{BD8BF3EA-F768-40A5-89D7-5D1C56018D25}" type="datetime1">
              <a:rPr lang="de-DE" smtClean="0"/>
              <a:t>17.02.2022</a:t>
            </a:fld>
            <a:endParaRPr lang="de-DE"/>
          </a:p>
        </p:txBody>
      </p:sp>
      <p:sp>
        <p:nvSpPr>
          <p:cNvPr id="8" name="Fußzeilenplatzhalter 7">
            <a:extLst>
              <a:ext uri="{FF2B5EF4-FFF2-40B4-BE49-F238E27FC236}">
                <a16:creationId xmlns:a16="http://schemas.microsoft.com/office/drawing/2014/main" id="{B99419F3-BB6D-4354-B99A-DEF52BB9FCF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4528FCF-6CFD-4C35-9B43-09F4230D83BF}"/>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308074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3DCE4-EACB-4A1B-A13F-B6979562EB8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6FFFB7A-E188-45BC-A6B6-CB1AD55A37FD}"/>
              </a:ext>
            </a:extLst>
          </p:cNvPr>
          <p:cNvSpPr>
            <a:spLocks noGrp="1"/>
          </p:cNvSpPr>
          <p:nvPr>
            <p:ph type="dt" sz="half" idx="10"/>
          </p:nvPr>
        </p:nvSpPr>
        <p:spPr/>
        <p:txBody>
          <a:bodyPr/>
          <a:lstStyle/>
          <a:p>
            <a:fld id="{531D50E0-DEB9-4F93-A98E-D923E96775B3}" type="datetime1">
              <a:rPr lang="de-DE" smtClean="0"/>
              <a:t>17.02.2022</a:t>
            </a:fld>
            <a:endParaRPr lang="de-DE"/>
          </a:p>
        </p:txBody>
      </p:sp>
      <p:sp>
        <p:nvSpPr>
          <p:cNvPr id="4" name="Fußzeilenplatzhalter 3">
            <a:extLst>
              <a:ext uri="{FF2B5EF4-FFF2-40B4-BE49-F238E27FC236}">
                <a16:creationId xmlns:a16="http://schemas.microsoft.com/office/drawing/2014/main" id="{3BCDDD66-6747-4680-9A23-E3344C873CF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2E9F6C-B6A7-4830-9236-7019C465BFAB}"/>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318241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F81EC1-721F-4680-B333-BFEFD718E2FC}"/>
              </a:ext>
            </a:extLst>
          </p:cNvPr>
          <p:cNvSpPr>
            <a:spLocks noGrp="1"/>
          </p:cNvSpPr>
          <p:nvPr>
            <p:ph type="dt" sz="half" idx="10"/>
          </p:nvPr>
        </p:nvSpPr>
        <p:spPr/>
        <p:txBody>
          <a:bodyPr/>
          <a:lstStyle/>
          <a:p>
            <a:fld id="{AD9B9CA0-A05B-4881-8E9E-BC8F9D479212}" type="datetime1">
              <a:rPr lang="de-DE" smtClean="0"/>
              <a:t>17.02.2022</a:t>
            </a:fld>
            <a:endParaRPr lang="de-DE"/>
          </a:p>
        </p:txBody>
      </p:sp>
      <p:sp>
        <p:nvSpPr>
          <p:cNvPr id="3" name="Fußzeilenplatzhalter 2">
            <a:extLst>
              <a:ext uri="{FF2B5EF4-FFF2-40B4-BE49-F238E27FC236}">
                <a16:creationId xmlns:a16="http://schemas.microsoft.com/office/drawing/2014/main" id="{C52F3DF9-AB6F-4D17-9756-7910390D4C9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F784BA9-79FA-4F57-839F-EFFB00889F8D}"/>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113026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A043A-B3EF-427F-898B-2876A691FE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2B636C8-1953-403D-A893-B5899E935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0BD4E4D-E076-43CE-9241-C35FBEDBE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10B837-8E54-4D51-8D9A-DAAE52E3865E}"/>
              </a:ext>
            </a:extLst>
          </p:cNvPr>
          <p:cNvSpPr>
            <a:spLocks noGrp="1"/>
          </p:cNvSpPr>
          <p:nvPr>
            <p:ph type="dt" sz="half" idx="10"/>
          </p:nvPr>
        </p:nvSpPr>
        <p:spPr/>
        <p:txBody>
          <a:bodyPr/>
          <a:lstStyle/>
          <a:p>
            <a:fld id="{C4A624E5-589D-47B6-BAE5-3BE224E2307B}" type="datetime1">
              <a:rPr lang="de-DE" smtClean="0"/>
              <a:t>17.02.2022</a:t>
            </a:fld>
            <a:endParaRPr lang="de-DE"/>
          </a:p>
        </p:txBody>
      </p:sp>
      <p:sp>
        <p:nvSpPr>
          <p:cNvPr id="6" name="Fußzeilenplatzhalter 5">
            <a:extLst>
              <a:ext uri="{FF2B5EF4-FFF2-40B4-BE49-F238E27FC236}">
                <a16:creationId xmlns:a16="http://schemas.microsoft.com/office/drawing/2014/main" id="{C3C52C20-03CD-40C9-9751-11D952E204E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5BDFCB3-8FED-426A-A68E-4032557194DE}"/>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352730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93737-9017-41B8-9F60-A041BFD5A21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7292209-EE1B-4CA7-91FC-9B6644860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8540E4C-3819-43FC-AB13-1A407A0D0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2B036F-AF78-455B-BDC9-1049DCE8A172}"/>
              </a:ext>
            </a:extLst>
          </p:cNvPr>
          <p:cNvSpPr>
            <a:spLocks noGrp="1"/>
          </p:cNvSpPr>
          <p:nvPr>
            <p:ph type="dt" sz="half" idx="10"/>
          </p:nvPr>
        </p:nvSpPr>
        <p:spPr/>
        <p:txBody>
          <a:bodyPr/>
          <a:lstStyle/>
          <a:p>
            <a:fld id="{00741D94-1895-48DE-9C1F-5A234A890A13}" type="datetime1">
              <a:rPr lang="de-DE" smtClean="0"/>
              <a:t>17.02.2022</a:t>
            </a:fld>
            <a:endParaRPr lang="de-DE"/>
          </a:p>
        </p:txBody>
      </p:sp>
      <p:sp>
        <p:nvSpPr>
          <p:cNvPr id="6" name="Fußzeilenplatzhalter 5">
            <a:extLst>
              <a:ext uri="{FF2B5EF4-FFF2-40B4-BE49-F238E27FC236}">
                <a16:creationId xmlns:a16="http://schemas.microsoft.com/office/drawing/2014/main" id="{B72321B3-4880-4FDF-8B12-03E43DC39BD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5FA52AA-4C59-490F-8BA4-249DD1B5C1A1}"/>
              </a:ext>
            </a:extLst>
          </p:cNvPr>
          <p:cNvSpPr>
            <a:spLocks noGrp="1"/>
          </p:cNvSpPr>
          <p:nvPr>
            <p:ph type="sldNum" sz="quarter" idx="12"/>
          </p:nvPr>
        </p:nvSpPr>
        <p:spPr/>
        <p:txBody>
          <a:bodyPr/>
          <a:lstStyle/>
          <a:p>
            <a:fld id="{FC323FBA-58BC-4691-A045-7BD3745B68C1}" type="slidenum">
              <a:rPr lang="de-DE" smtClean="0"/>
              <a:pPr/>
              <a:t>‹Nr.›</a:t>
            </a:fld>
            <a:endParaRPr lang="de-DE"/>
          </a:p>
        </p:txBody>
      </p:sp>
    </p:spTree>
    <p:extLst>
      <p:ext uri="{BB962C8B-B14F-4D97-AF65-F5344CB8AC3E}">
        <p14:creationId xmlns:p14="http://schemas.microsoft.com/office/powerpoint/2010/main" val="124052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9E24F0-F14E-4130-8C8E-7F57D5BE5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3ACCE42-BF59-4624-B7DF-EE1EA3274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331540-EF2F-42E4-9AA6-3168E6A6C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F85E7-3FF9-47D0-BA2D-4CC0443F5478}" type="datetime1">
              <a:rPr lang="de-DE" smtClean="0"/>
              <a:t>17.02.2022</a:t>
            </a:fld>
            <a:endParaRPr lang="de-DE"/>
          </a:p>
        </p:txBody>
      </p:sp>
      <p:sp>
        <p:nvSpPr>
          <p:cNvPr id="5" name="Fußzeilenplatzhalter 4">
            <a:extLst>
              <a:ext uri="{FF2B5EF4-FFF2-40B4-BE49-F238E27FC236}">
                <a16:creationId xmlns:a16="http://schemas.microsoft.com/office/drawing/2014/main" id="{4553E82A-D027-44E6-B218-835364283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B35EFA3-FB38-4979-A52D-890859F0E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23FBA-58BC-4691-A045-7BD3745B68C1}" type="slidenum">
              <a:rPr lang="de-DE" smtClean="0"/>
              <a:pPr/>
              <a:t>‹Nr.›</a:t>
            </a:fld>
            <a:endParaRPr lang="de-DE"/>
          </a:p>
        </p:txBody>
      </p:sp>
    </p:spTree>
    <p:extLst>
      <p:ext uri="{BB962C8B-B14F-4D97-AF65-F5344CB8AC3E}">
        <p14:creationId xmlns:p14="http://schemas.microsoft.com/office/powerpoint/2010/main" val="3431291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9E24F0-F14E-4130-8C8E-7F57D5BE5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3ACCE42-BF59-4624-B7DF-EE1EA3274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331540-EF2F-42E4-9AA6-3168E6A6C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9CB-38BE-4C84-B5FD-02C4ADCC6990}" type="datetimeFigureOut">
              <a:rPr lang="de-DE" smtClean="0">
                <a:solidFill>
                  <a:prstClr val="black">
                    <a:tint val="75000"/>
                  </a:prstClr>
                </a:solidFill>
              </a:rPr>
              <a:pPr/>
              <a:t>17.02.2022</a:t>
            </a:fld>
            <a:endParaRPr lang="de-DE">
              <a:solidFill>
                <a:prstClr val="black">
                  <a:tint val="75000"/>
                </a:prstClr>
              </a:solidFill>
            </a:endParaRPr>
          </a:p>
        </p:txBody>
      </p:sp>
      <p:sp>
        <p:nvSpPr>
          <p:cNvPr id="5" name="Fußzeilenplatzhalter 4">
            <a:extLst>
              <a:ext uri="{FF2B5EF4-FFF2-40B4-BE49-F238E27FC236}">
                <a16:creationId xmlns:a16="http://schemas.microsoft.com/office/drawing/2014/main" id="{4553E82A-D027-44E6-B218-835364283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a:extLst>
              <a:ext uri="{FF2B5EF4-FFF2-40B4-BE49-F238E27FC236}">
                <a16:creationId xmlns:a16="http://schemas.microsoft.com/office/drawing/2014/main" id="{CB35EFA3-FB38-4979-A52D-890859F0E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23FBA-58BC-4691-A045-7BD3745B68C1}"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50737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9E24F0-F14E-4130-8C8E-7F57D5BE5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3ACCE42-BF59-4624-B7DF-EE1EA3274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331540-EF2F-42E4-9AA6-3168E6A6C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9CB-38BE-4C84-B5FD-02C4ADCC6990}" type="datetimeFigureOut">
              <a:rPr lang="de-DE" smtClean="0"/>
              <a:pPr/>
              <a:t>17.02.2022</a:t>
            </a:fld>
            <a:endParaRPr lang="de-DE"/>
          </a:p>
        </p:txBody>
      </p:sp>
      <p:sp>
        <p:nvSpPr>
          <p:cNvPr id="5" name="Fußzeilenplatzhalter 4">
            <a:extLst>
              <a:ext uri="{FF2B5EF4-FFF2-40B4-BE49-F238E27FC236}">
                <a16:creationId xmlns:a16="http://schemas.microsoft.com/office/drawing/2014/main" id="{4553E82A-D027-44E6-B218-835364283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B35EFA3-FB38-4979-A52D-890859F0E9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23FBA-58BC-4691-A045-7BD3745B68C1}" type="slidenum">
              <a:rPr lang="de-DE" smtClean="0"/>
              <a:pPr/>
              <a:t>‹Nr.›</a:t>
            </a:fld>
            <a:endParaRPr lang="de-DE"/>
          </a:p>
        </p:txBody>
      </p:sp>
    </p:spTree>
    <p:extLst>
      <p:ext uri="{BB962C8B-B14F-4D97-AF65-F5344CB8AC3E}">
        <p14:creationId xmlns:p14="http://schemas.microsoft.com/office/powerpoint/2010/main" val="29105407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4.tiff"/><Relationship Id="rId3" Type="http://schemas.openxmlformats.org/officeDocument/2006/relationships/image" Target="../media/image4.jpe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32.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www.unverpackt-verband.de/" TargetMode="Externa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E2C7316-606E-46A8-90D8-70688DBE772D}"/>
              </a:ext>
            </a:extLst>
          </p:cNvPr>
          <p:cNvSpPr>
            <a:spLocks noGrp="1"/>
          </p:cNvSpPr>
          <p:nvPr>
            <p:ph type="sldNum" sz="quarter" idx="12"/>
          </p:nvPr>
        </p:nvSpPr>
        <p:spPr/>
        <p:txBody>
          <a:bodyPr/>
          <a:lstStyle/>
          <a:p>
            <a:fld id="{FC323FBA-58BC-4691-A045-7BD3745B68C1}" type="slidenum">
              <a:rPr lang="de-DE" smtClean="0"/>
              <a:pPr/>
              <a:t>1</a:t>
            </a:fld>
            <a:endParaRPr lang="de-DE"/>
          </a:p>
        </p:txBody>
      </p:sp>
      <p:pic>
        <p:nvPicPr>
          <p:cNvPr id="5" name="Grafik 4" descr="Lernende Gymnasiasten">
            <a:extLst>
              <a:ext uri="{FF2B5EF4-FFF2-40B4-BE49-F238E27FC236}">
                <a16:creationId xmlns:a16="http://schemas.microsoft.com/office/drawing/2014/main" id="{8278CEDA-9512-4DFD-BB0A-73154F4DD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943" y="573206"/>
            <a:ext cx="10289512" cy="6858000"/>
          </a:xfrm>
          <a:prstGeom prst="rect">
            <a:avLst/>
          </a:prstGeom>
        </p:spPr>
      </p:pic>
      <p:sp>
        <p:nvSpPr>
          <p:cNvPr id="2" name="Textfeld 1">
            <a:extLst>
              <a:ext uri="{FF2B5EF4-FFF2-40B4-BE49-F238E27FC236}">
                <a16:creationId xmlns:a16="http://schemas.microsoft.com/office/drawing/2014/main" id="{D0A3478B-D099-4D74-830A-B593D8346659}"/>
              </a:ext>
            </a:extLst>
          </p:cNvPr>
          <p:cNvSpPr txBox="1"/>
          <p:nvPr/>
        </p:nvSpPr>
        <p:spPr>
          <a:xfrm>
            <a:off x="584200" y="936010"/>
            <a:ext cx="8651789" cy="3724096"/>
          </a:xfrm>
          <a:prstGeom prst="rect">
            <a:avLst/>
          </a:prstGeom>
          <a:noFill/>
        </p:spPr>
        <p:txBody>
          <a:bodyPr wrap="square" rtlCol="0">
            <a:spAutoFit/>
          </a:bodyPr>
          <a:lstStyle/>
          <a:p>
            <a:r>
              <a:rPr lang="de-DE" sz="2800" b="1" dirty="0"/>
              <a:t>Folien mit den wichtigsten Hintergrundinformationen</a:t>
            </a:r>
          </a:p>
          <a:p>
            <a:r>
              <a:rPr lang="de-DE" sz="2800" b="1" dirty="0"/>
              <a:t>als Zusatzmaterial für Schulworkshops</a:t>
            </a:r>
          </a:p>
          <a:p>
            <a:endParaRPr lang="de-DE" b="1" dirty="0"/>
          </a:p>
          <a:p>
            <a:r>
              <a:rPr lang="de-DE" b="1" dirty="0"/>
              <a:t>Themen: </a:t>
            </a:r>
          </a:p>
          <a:p>
            <a:pPr marL="285750" indent="-285750">
              <a:buFont typeface="Arial" panose="020B0604020202020204" pitchFamily="34" charset="0"/>
              <a:buChar char="•"/>
            </a:pPr>
            <a:r>
              <a:rPr lang="de-DE" b="1" dirty="0"/>
              <a:t>Verpackungsmaterialien</a:t>
            </a:r>
          </a:p>
          <a:p>
            <a:pPr marL="285750" indent="-285750">
              <a:buFont typeface="Arial" panose="020B0604020202020204" pitchFamily="34" charset="0"/>
              <a:buChar char="•"/>
            </a:pPr>
            <a:r>
              <a:rPr lang="de-DE" b="1" dirty="0"/>
              <a:t>Verpackungsmüll</a:t>
            </a:r>
          </a:p>
          <a:p>
            <a:pPr marL="285750" indent="-285750">
              <a:buFont typeface="Arial" panose="020B0604020202020204" pitchFamily="34" charset="0"/>
              <a:buChar char="•"/>
            </a:pPr>
            <a:r>
              <a:rPr lang="de-DE" b="1" dirty="0"/>
              <a:t>Abfallpyramide</a:t>
            </a:r>
          </a:p>
          <a:p>
            <a:pPr marL="285750" indent="-285750">
              <a:buFont typeface="Arial" panose="020B0604020202020204" pitchFamily="34" charset="0"/>
              <a:buChar char="•"/>
            </a:pPr>
            <a:r>
              <a:rPr lang="de-DE" b="1" dirty="0"/>
              <a:t>Recycling</a:t>
            </a:r>
          </a:p>
          <a:p>
            <a:pPr marL="285750" indent="-285750">
              <a:buFont typeface="Arial" panose="020B0604020202020204" pitchFamily="34" charset="0"/>
              <a:buChar char="•"/>
            </a:pPr>
            <a:r>
              <a:rPr lang="de-DE" b="1" dirty="0"/>
              <a:t>Verpackung und Klima</a:t>
            </a:r>
          </a:p>
          <a:p>
            <a:pPr marL="285750" indent="-285750">
              <a:buFont typeface="Arial" panose="020B0604020202020204" pitchFamily="34" charset="0"/>
              <a:buChar char="•"/>
            </a:pPr>
            <a:r>
              <a:rPr lang="de-DE" b="1" dirty="0"/>
              <a:t>Biokunststoffe</a:t>
            </a:r>
          </a:p>
          <a:p>
            <a:pPr marL="285750" indent="-285750">
              <a:buFont typeface="Arial" panose="020B0604020202020204" pitchFamily="34" charset="0"/>
              <a:buChar char="•"/>
            </a:pPr>
            <a:r>
              <a:rPr lang="de-DE" b="1" dirty="0" err="1"/>
              <a:t>Mehrweg</a:t>
            </a:r>
            <a:endParaRPr lang="de-DE" b="1" dirty="0"/>
          </a:p>
          <a:p>
            <a:pPr marL="285750" indent="-285750">
              <a:buFont typeface="Arial" panose="020B0604020202020204" pitchFamily="34" charset="0"/>
              <a:buChar char="•"/>
            </a:pPr>
            <a:r>
              <a:rPr lang="de-DE" b="1" dirty="0"/>
              <a:t>Nachhaltige Verpackungen</a:t>
            </a:r>
          </a:p>
        </p:txBody>
      </p:sp>
    </p:spTree>
    <p:extLst>
      <p:ext uri="{BB962C8B-B14F-4D97-AF65-F5344CB8AC3E}">
        <p14:creationId xmlns:p14="http://schemas.microsoft.com/office/powerpoint/2010/main" val="1345250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E2C7316-606E-46A8-90D8-70688DBE772D}"/>
              </a:ext>
            </a:extLst>
          </p:cNvPr>
          <p:cNvSpPr>
            <a:spLocks noGrp="1"/>
          </p:cNvSpPr>
          <p:nvPr>
            <p:ph type="sldNum" sz="quarter" idx="12"/>
          </p:nvPr>
        </p:nvSpPr>
        <p:spPr/>
        <p:txBody>
          <a:bodyPr/>
          <a:lstStyle/>
          <a:p>
            <a:fld id="{FC323FBA-58BC-4691-A045-7BD3745B68C1}" type="slidenum">
              <a:rPr lang="de-DE" smtClean="0"/>
              <a:pPr/>
              <a:t>10</a:t>
            </a:fld>
            <a:endParaRPr lang="de-DE"/>
          </a:p>
        </p:txBody>
      </p:sp>
      <p:sp>
        <p:nvSpPr>
          <p:cNvPr id="9" name="object 3">
            <a:extLst>
              <a:ext uri="{FF2B5EF4-FFF2-40B4-BE49-F238E27FC236}">
                <a16:creationId xmlns:a16="http://schemas.microsoft.com/office/drawing/2014/main" id="{3639C17F-FB8A-4576-B69F-814CDA0048D9}"/>
              </a:ext>
            </a:extLst>
          </p:cNvPr>
          <p:cNvSpPr/>
          <p:nvPr/>
        </p:nvSpPr>
        <p:spPr>
          <a:xfrm>
            <a:off x="5108947" y="1016286"/>
            <a:ext cx="1889100" cy="191368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lang="de-DE"/>
          </a:p>
        </p:txBody>
      </p:sp>
      <p:sp>
        <p:nvSpPr>
          <p:cNvPr id="10" name="Textfeld 9">
            <a:extLst>
              <a:ext uri="{FF2B5EF4-FFF2-40B4-BE49-F238E27FC236}">
                <a16:creationId xmlns:a16="http://schemas.microsoft.com/office/drawing/2014/main" id="{8F53C6E0-FDF5-4004-87BC-37CEB537FEEE}"/>
              </a:ext>
            </a:extLst>
          </p:cNvPr>
          <p:cNvSpPr txBox="1"/>
          <p:nvPr/>
        </p:nvSpPr>
        <p:spPr>
          <a:xfrm>
            <a:off x="531340" y="1692875"/>
            <a:ext cx="4662615" cy="5726696"/>
          </a:xfrm>
          <a:prstGeom prst="rect">
            <a:avLst/>
          </a:prstGeom>
          <a:noFill/>
        </p:spPr>
        <p:txBody>
          <a:bodyPr wrap="square" rtlCol="0">
            <a:spAutoFit/>
          </a:bodyPr>
          <a:lstStyle/>
          <a:p>
            <a:pPr>
              <a:lnSpc>
                <a:spcPct val="107000"/>
              </a:lnSpc>
              <a:spcAft>
                <a:spcPts val="800"/>
              </a:spcAft>
            </a:pP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Mehrweg</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schont Rohstoffe: </a:t>
            </a:r>
            <a:r>
              <a:rPr lang="de-DE" sz="1800" dirty="0">
                <a:effectLst/>
                <a:latin typeface="Calibri" panose="020F0502020204030204" pitchFamily="34" charset="0"/>
                <a:ea typeface="Calibri" panose="020F0502020204030204" pitchFamily="34" charset="0"/>
                <a:cs typeface="Times New Roman" panose="02020603050405020304" pitchFamily="18" charset="0"/>
              </a:rPr>
              <a:t>weniger Ressourcen für die Produktion immer neuer (Plastik-) Flaschen und anderer Behälter</a:t>
            </a:r>
          </a:p>
          <a:p>
            <a:pPr>
              <a:lnSpc>
                <a:spcPct val="107000"/>
              </a:lnSpc>
              <a:spcAft>
                <a:spcPts val="800"/>
              </a:spcAft>
            </a:pP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Mehrweg</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schont das Klima: </a:t>
            </a:r>
            <a:r>
              <a:rPr lang="de-DE" sz="1800" dirty="0">
                <a:effectLst/>
                <a:latin typeface="Calibri" panose="020F0502020204030204" pitchFamily="34" charset="0"/>
                <a:ea typeface="Calibri" panose="020F0502020204030204" pitchFamily="34" charset="0"/>
                <a:cs typeface="Times New Roman" panose="02020603050405020304" pitchFamily="18" charset="0"/>
              </a:rPr>
              <a:t>Weniger CO</a:t>
            </a:r>
            <a:r>
              <a:rPr lang="de-DE" sz="1200" dirty="0">
                <a:effectLst/>
                <a:latin typeface="Calibri" panose="020F0502020204030204" pitchFamily="34" charset="0"/>
                <a:ea typeface="Calibri" panose="020F0502020204030204" pitchFamily="34" charset="0"/>
                <a:cs typeface="Times New Roman" panose="02020603050405020304" pitchFamily="18" charset="0"/>
              </a:rPr>
              <a:t>2</a:t>
            </a:r>
            <a:r>
              <a:rPr lang="de-DE" sz="1800" dirty="0">
                <a:effectLst/>
                <a:latin typeface="Calibri" panose="020F0502020204030204" pitchFamily="34" charset="0"/>
                <a:ea typeface="Calibri" panose="020F0502020204030204" pitchFamily="34" charset="0"/>
                <a:cs typeface="Times New Roman" panose="02020603050405020304" pitchFamily="18" charset="0"/>
              </a:rPr>
              <a:t> bei Herstellung, Transportwege entscheidend (</a:t>
            </a:r>
            <a:r>
              <a:rPr lang="de-DE" sz="1800" dirty="0">
                <a:effectLst/>
                <a:latin typeface="Calibri" panose="020F0502020204030204" pitchFamily="34" charset="0"/>
                <a:ea typeface="Times New Roman" panose="02020603050405020304" pitchFamily="18" charset="0"/>
                <a:cs typeface="Times New Roman" panose="02020603050405020304" pitchFamily="18" charset="0"/>
              </a:rPr>
              <a:t>Ökobilanz)</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Mehrweg</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vermeidet Abfall: </a:t>
            </a:r>
            <a:br>
              <a:rPr lang="de-DE" sz="1800" b="1"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Glas-Mehrwegflasche ersetzt bis zu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50 Einwegflaschen</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PET-Mehrwegflasche ersetzt bis zu </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25 Einwegflaschen</a:t>
            </a:r>
          </a:p>
          <a:p>
            <a:pPr>
              <a:lnSpc>
                <a:spcPct val="107000"/>
              </a:lnSpc>
              <a:spcAft>
                <a:spcPts val="800"/>
              </a:spcAft>
            </a:pP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Mehrweg</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nicht nur bei Flaschen – </a:t>
            </a:r>
            <a:r>
              <a:rPr lang="de-DE" sz="1800" dirty="0">
                <a:effectLst/>
                <a:latin typeface="Calibri" panose="020F0502020204030204" pitchFamily="34" charset="0"/>
                <a:ea typeface="Calibri" panose="020F0502020204030204" pitchFamily="34" charset="0"/>
                <a:cs typeface="Times New Roman" panose="02020603050405020304" pitchFamily="18" charset="0"/>
              </a:rPr>
              <a:t>Beispiele: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Recup</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Repack</a:t>
            </a:r>
            <a:r>
              <a:rPr lang="de-DE" sz="1800" dirty="0">
                <a:effectLst/>
                <a:latin typeface="Calibri" panose="020F0502020204030204" pitchFamily="34" charset="0"/>
                <a:ea typeface="Calibri" panose="020F0502020204030204" pitchFamily="34" charset="0"/>
                <a:cs typeface="Times New Roman" panose="02020603050405020304" pitchFamily="18" charset="0"/>
              </a:rPr>
              <a:t>, memo-Versandbox, Pizza-Mehrweg-Plastikverpackung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pizzabow</a:t>
            </a:r>
            <a:r>
              <a:rPr lang="de-DE" sz="1800" dirty="0">
                <a:effectLst/>
                <a:latin typeface="Calibri" panose="020F0502020204030204" pitchFamily="34" charset="0"/>
                <a:ea typeface="Calibri" panose="020F0502020204030204" pitchFamily="34" charset="0"/>
                <a:cs typeface="Times New Roman" panose="02020603050405020304" pitchFamily="18" charset="0"/>
              </a:rPr>
              <a:t>), Mehrweg-Gemüsekisten, Europaletten</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11" name="Textfeld 10">
            <a:extLst>
              <a:ext uri="{FF2B5EF4-FFF2-40B4-BE49-F238E27FC236}">
                <a16:creationId xmlns:a16="http://schemas.microsoft.com/office/drawing/2014/main" id="{FC4B7E52-71D2-497F-92BB-CF8CC5A7192D}"/>
              </a:ext>
            </a:extLst>
          </p:cNvPr>
          <p:cNvSpPr txBox="1"/>
          <p:nvPr/>
        </p:nvSpPr>
        <p:spPr>
          <a:xfrm>
            <a:off x="531340" y="1000897"/>
            <a:ext cx="4328984" cy="400110"/>
          </a:xfrm>
          <a:prstGeom prst="rect">
            <a:avLst/>
          </a:prstGeom>
          <a:solidFill>
            <a:schemeClr val="accent1">
              <a:lumMod val="75000"/>
            </a:schemeClr>
          </a:solidFill>
        </p:spPr>
        <p:txBody>
          <a:bodyPr wrap="square" rtlCol="0">
            <a:spAutoFit/>
          </a:bodyPr>
          <a:lstStyle/>
          <a:p>
            <a:r>
              <a:rPr lang="de-DE" sz="2000" b="1" dirty="0">
                <a:solidFill>
                  <a:schemeClr val="bg1"/>
                </a:solidFill>
              </a:rPr>
              <a:t>Recycling ist gut – </a:t>
            </a:r>
            <a:r>
              <a:rPr lang="de-DE" sz="2000" b="1" dirty="0" err="1">
                <a:solidFill>
                  <a:schemeClr val="bg1"/>
                </a:solidFill>
              </a:rPr>
              <a:t>Mehrweg</a:t>
            </a:r>
            <a:r>
              <a:rPr lang="de-DE" sz="2000" b="1" dirty="0">
                <a:solidFill>
                  <a:schemeClr val="bg1"/>
                </a:solidFill>
              </a:rPr>
              <a:t> ist besser</a:t>
            </a:r>
          </a:p>
        </p:txBody>
      </p:sp>
      <p:sp>
        <p:nvSpPr>
          <p:cNvPr id="12" name="Textfeld 11">
            <a:extLst>
              <a:ext uri="{FF2B5EF4-FFF2-40B4-BE49-F238E27FC236}">
                <a16:creationId xmlns:a16="http://schemas.microsoft.com/office/drawing/2014/main" id="{7EFD99D5-4AE5-4487-AB66-05B82CF88770}"/>
              </a:ext>
            </a:extLst>
          </p:cNvPr>
          <p:cNvSpPr txBox="1"/>
          <p:nvPr/>
        </p:nvSpPr>
        <p:spPr>
          <a:xfrm>
            <a:off x="7427895" y="1016286"/>
            <a:ext cx="4570516" cy="400110"/>
          </a:xfrm>
          <a:prstGeom prst="rect">
            <a:avLst/>
          </a:prstGeom>
          <a:noFill/>
        </p:spPr>
        <p:txBody>
          <a:bodyPr wrap="square" rtlCol="0">
            <a:spAutoFit/>
          </a:bodyPr>
          <a:lstStyle/>
          <a:p>
            <a:r>
              <a:rPr lang="de-DE" sz="2000" b="1" dirty="0">
                <a:solidFill>
                  <a:schemeClr val="accent1">
                    <a:lumMod val="75000"/>
                  </a:schemeClr>
                </a:solidFill>
              </a:rPr>
              <a:t>Einweg ist kein Weg</a:t>
            </a:r>
          </a:p>
        </p:txBody>
      </p:sp>
      <p:sp>
        <p:nvSpPr>
          <p:cNvPr id="14" name="Textfeld 13">
            <a:extLst>
              <a:ext uri="{FF2B5EF4-FFF2-40B4-BE49-F238E27FC236}">
                <a16:creationId xmlns:a16="http://schemas.microsoft.com/office/drawing/2014/main" id="{C7FF2720-0E68-4137-A9EF-82962D775A5E}"/>
              </a:ext>
            </a:extLst>
          </p:cNvPr>
          <p:cNvSpPr txBox="1"/>
          <p:nvPr/>
        </p:nvSpPr>
        <p:spPr>
          <a:xfrm>
            <a:off x="7427895" y="1692875"/>
            <a:ext cx="3731740" cy="5726696"/>
          </a:xfrm>
          <a:prstGeom prst="rect">
            <a:avLst/>
          </a:prstGeom>
          <a:noFill/>
        </p:spPr>
        <p:txBody>
          <a:bodyPr wrap="square" rtlCol="0">
            <a:spAutoFit/>
          </a:bodyPr>
          <a:lstStyle/>
          <a:p>
            <a:pPr>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Verbrauch an Einwegflaschen </a:t>
            </a:r>
            <a:r>
              <a:rPr lang="de-DE" sz="1800" dirty="0">
                <a:effectLst/>
                <a:latin typeface="Calibri" panose="020F0502020204030204" pitchFamily="34" charset="0"/>
                <a:ea typeface="Calibri" panose="020F0502020204030204" pitchFamily="34" charset="0"/>
                <a:cs typeface="Times New Roman" panose="02020603050405020304" pitchFamily="18" charset="0"/>
              </a:rPr>
              <a:t>in Deutschland pro Jahr: 17,4 Milliarden, das entspricht 450.000 Tonnen Müll</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Einweggeschirr und Verpackung für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to-go</a:t>
            </a:r>
            <a:r>
              <a:rPr lang="de-DE" sz="1800" dirty="0">
                <a:effectLst/>
                <a:latin typeface="Calibri" panose="020F0502020204030204" pitchFamily="34" charset="0"/>
                <a:ea typeface="Calibri" panose="020F0502020204030204" pitchFamily="34" charset="0"/>
                <a:cs typeface="Times New Roman" panose="02020603050405020304" pitchFamily="18" charset="0"/>
              </a:rPr>
              <a:t>/Sofortverzehr: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281.186 Tonnen</a:t>
            </a:r>
          </a:p>
          <a:p>
            <a:pPr>
              <a:lnSpc>
                <a:spcPct val="107000"/>
              </a:lnSpc>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Nicht alle Einwegprodukte können recycelt werden.</a:t>
            </a:r>
          </a:p>
          <a:p>
            <a:pPr>
              <a:lnSpc>
                <a:spcPct val="107000"/>
              </a:lnSpc>
              <a:spcAft>
                <a:spcPts val="800"/>
              </a:spcAft>
            </a:pPr>
            <a:r>
              <a:rPr lang="de-DE" b="1" dirty="0">
                <a:latin typeface="Calibri" panose="020F0502020204030204" pitchFamily="34" charset="0"/>
                <a:ea typeface="Calibri" panose="020F0502020204030204" pitchFamily="34" charset="0"/>
                <a:cs typeface="Times New Roman" panose="02020603050405020304" pitchFamily="18" charset="0"/>
              </a:rPr>
              <a:t>Recycling</a:t>
            </a:r>
            <a:r>
              <a:rPr lang="de-DE" dirty="0">
                <a:latin typeface="Calibri" panose="020F0502020204030204" pitchFamily="34" charset="0"/>
                <a:ea typeface="Calibri" panose="020F0502020204030204" pitchFamily="34" charset="0"/>
                <a:cs typeface="Times New Roman" panose="02020603050405020304" pitchFamily="18" charset="0"/>
              </a:rPr>
              <a:t> setzt Sammelsysteme voraus und braucht Energie fürs Transportieren, Granulat herstellen und die Neuproduktion von Kunststoff oder Glas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Bei der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Müllverbrennung</a:t>
            </a:r>
            <a:r>
              <a:rPr lang="de-DE" sz="1800" dirty="0">
                <a:effectLst/>
                <a:latin typeface="Calibri" panose="020F0502020204030204" pitchFamily="34" charset="0"/>
                <a:ea typeface="Calibri" panose="020F0502020204030204" pitchFamily="34" charset="0"/>
                <a:cs typeface="Times New Roman" panose="02020603050405020304" pitchFamily="18" charset="0"/>
              </a:rPr>
              <a:t> entstehen giftige Filter-Rückstände, </a:t>
            </a:r>
            <a:r>
              <a:rPr lang="de-DE" dirty="0">
                <a:latin typeface="Calibri" panose="020F0502020204030204" pitchFamily="34" charset="0"/>
                <a:ea typeface="Calibri" panose="020F0502020204030204" pitchFamily="34" charset="0"/>
                <a:cs typeface="Times New Roman" panose="02020603050405020304" pitchFamily="18" charset="0"/>
              </a:rPr>
              <a:t>die wie Atommüll gelagert werden.</a:t>
            </a:r>
          </a:p>
          <a:p>
            <a:pPr>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pic>
        <p:nvPicPr>
          <p:cNvPr id="8" name="Grafik 7">
            <a:extLst>
              <a:ext uri="{FF2B5EF4-FFF2-40B4-BE49-F238E27FC236}">
                <a16:creationId xmlns:a16="http://schemas.microsoft.com/office/drawing/2014/main" id="{5D5716DB-6FF5-48C9-8D04-26B49DFB14FC}"/>
              </a:ext>
            </a:extLst>
          </p:cNvPr>
          <p:cNvPicPr>
            <a:picLocks noChangeAspect="1"/>
          </p:cNvPicPr>
          <p:nvPr/>
        </p:nvPicPr>
        <p:blipFill>
          <a:blip r:embed="rId5"/>
          <a:stretch>
            <a:fillRect/>
          </a:stretch>
        </p:blipFill>
        <p:spPr>
          <a:xfrm>
            <a:off x="5508560" y="4328152"/>
            <a:ext cx="1089873" cy="1336911"/>
          </a:xfrm>
          <a:prstGeom prst="rect">
            <a:avLst/>
          </a:prstGeom>
        </p:spPr>
      </p:pic>
      <p:sp>
        <p:nvSpPr>
          <p:cNvPr id="2" name="Textfeld 1">
            <a:extLst>
              <a:ext uri="{FF2B5EF4-FFF2-40B4-BE49-F238E27FC236}">
                <a16:creationId xmlns:a16="http://schemas.microsoft.com/office/drawing/2014/main" id="{347DC7F3-038B-4F1B-98B6-8FCA6EE49B7E}"/>
              </a:ext>
            </a:extLst>
          </p:cNvPr>
          <p:cNvSpPr txBox="1"/>
          <p:nvPr/>
        </p:nvSpPr>
        <p:spPr>
          <a:xfrm>
            <a:off x="5232671" y="5800248"/>
            <a:ext cx="1889100" cy="738664"/>
          </a:xfrm>
          <a:prstGeom prst="rect">
            <a:avLst/>
          </a:prstGeom>
          <a:noFill/>
        </p:spPr>
        <p:txBody>
          <a:bodyPr wrap="square" rtlCol="0">
            <a:spAutoFit/>
          </a:bodyPr>
          <a:lstStyle/>
          <a:p>
            <a:r>
              <a:rPr lang="de-DE" sz="1400" dirty="0"/>
              <a:t>Pfand sagt nichts über </a:t>
            </a:r>
            <a:r>
              <a:rPr lang="de-DE" sz="1400" dirty="0" err="1"/>
              <a:t>Mehrweg</a:t>
            </a:r>
            <a:r>
              <a:rPr lang="de-DE" sz="1400" dirty="0"/>
              <a:t> oder Recycling</a:t>
            </a:r>
          </a:p>
        </p:txBody>
      </p:sp>
      <p:sp>
        <p:nvSpPr>
          <p:cNvPr id="15" name="Textfeld 14">
            <a:extLst>
              <a:ext uri="{FF2B5EF4-FFF2-40B4-BE49-F238E27FC236}">
                <a16:creationId xmlns:a16="http://schemas.microsoft.com/office/drawing/2014/main" id="{6D41B608-B389-4C83-BEBA-E194C6CA92AB}"/>
              </a:ext>
            </a:extLst>
          </p:cNvPr>
          <p:cNvSpPr txBox="1"/>
          <p:nvPr/>
        </p:nvSpPr>
        <p:spPr>
          <a:xfrm>
            <a:off x="5232670" y="3189367"/>
            <a:ext cx="1889100" cy="738664"/>
          </a:xfrm>
          <a:prstGeom prst="rect">
            <a:avLst/>
          </a:prstGeom>
          <a:noFill/>
        </p:spPr>
        <p:txBody>
          <a:bodyPr wrap="square" rtlCol="0">
            <a:spAutoFit/>
          </a:bodyPr>
          <a:lstStyle/>
          <a:p>
            <a:r>
              <a:rPr lang="de-DE" sz="1400" dirty="0"/>
              <a:t>Das Mehrweg-Zeichen wird nicht immer bei </a:t>
            </a:r>
            <a:r>
              <a:rPr lang="de-DE" sz="1400" dirty="0" err="1"/>
              <a:t>Mehrweg</a:t>
            </a:r>
            <a:r>
              <a:rPr lang="de-DE" sz="1400" dirty="0"/>
              <a:t> verwendet</a:t>
            </a:r>
          </a:p>
        </p:txBody>
      </p:sp>
      <p:sp>
        <p:nvSpPr>
          <p:cNvPr id="4" name="Rechteck 3">
            <a:extLst>
              <a:ext uri="{FF2B5EF4-FFF2-40B4-BE49-F238E27FC236}">
                <a16:creationId xmlns:a16="http://schemas.microsoft.com/office/drawing/2014/main" id="{E1FBD8FC-00CF-4AE0-83BD-6ED9457BC44E}"/>
              </a:ext>
            </a:extLst>
          </p:cNvPr>
          <p:cNvSpPr/>
          <p:nvPr/>
        </p:nvSpPr>
        <p:spPr>
          <a:xfrm>
            <a:off x="4621427" y="118624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747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26C5F-E42D-444B-B454-CA8B0C1E1A6A}"/>
              </a:ext>
            </a:extLst>
          </p:cNvPr>
          <p:cNvSpPr>
            <a:spLocks noGrp="1"/>
          </p:cNvSpPr>
          <p:nvPr>
            <p:ph type="title"/>
          </p:nvPr>
        </p:nvSpPr>
        <p:spPr>
          <a:xfrm>
            <a:off x="5345909" y="1567666"/>
            <a:ext cx="4820755" cy="769544"/>
          </a:xfrm>
        </p:spPr>
        <p:txBody>
          <a:bodyPr>
            <a:noAutofit/>
          </a:bodyPr>
          <a:lstStyle/>
          <a:p>
            <a:pPr marL="12700">
              <a:lnSpc>
                <a:spcPct val="100000"/>
              </a:lnSpc>
              <a:spcBef>
                <a:spcPts val="100"/>
              </a:spcBef>
            </a:pPr>
            <a:r>
              <a:rPr lang="de-DE" sz="2400" spc="-5" dirty="0">
                <a:latin typeface="+mn-lt"/>
                <a:cs typeface="Arial"/>
              </a:rPr>
              <a:t>Zeichen für</a:t>
            </a:r>
            <a:r>
              <a:rPr lang="de-DE" sz="2400" spc="-40" dirty="0">
                <a:latin typeface="+mn-lt"/>
                <a:cs typeface="Arial"/>
              </a:rPr>
              <a:t> </a:t>
            </a:r>
            <a:r>
              <a:rPr lang="de-DE" sz="2400" dirty="0">
                <a:latin typeface="+mn-lt"/>
                <a:cs typeface="Arial"/>
              </a:rPr>
              <a:t>Einweg</a:t>
            </a:r>
          </a:p>
        </p:txBody>
      </p:sp>
      <p:sp>
        <p:nvSpPr>
          <p:cNvPr id="4" name="Textfeld 3"/>
          <p:cNvSpPr txBox="1"/>
          <p:nvPr/>
        </p:nvSpPr>
        <p:spPr>
          <a:xfrm>
            <a:off x="1099820" y="962771"/>
            <a:ext cx="80107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400" b="1" i="0" u="none" strike="noStrike" kern="1200" cap="none" spc="0" normalizeH="0" baseline="0" noProof="0" dirty="0">
                <a:ln>
                  <a:noFill/>
                </a:ln>
                <a:solidFill>
                  <a:schemeClr val="accent1">
                    <a:lumMod val="75000"/>
                  </a:schemeClr>
                </a:solidFill>
                <a:effectLst/>
                <a:uLnTx/>
                <a:uFillTx/>
                <a:latin typeface="Calibri" pitchFamily="34" charset="0"/>
                <a:ea typeface="+mn-ea"/>
                <a:cs typeface="Arial" panose="020B0604020202020204" pitchFamily="34" charset="0"/>
              </a:rPr>
              <a:t>Mehrweg und Einweg erkennen</a:t>
            </a:r>
          </a:p>
        </p:txBody>
      </p:sp>
      <p:sp>
        <p:nvSpPr>
          <p:cNvPr id="10" name="object 2">
            <a:extLst>
              <a:ext uri="{FF2B5EF4-FFF2-40B4-BE49-F238E27FC236}">
                <a16:creationId xmlns:a16="http://schemas.microsoft.com/office/drawing/2014/main" id="{22AE21A4-33C6-443D-874B-F4FAC05E32B7}"/>
              </a:ext>
            </a:extLst>
          </p:cNvPr>
          <p:cNvSpPr txBox="1">
            <a:spLocks/>
          </p:cNvSpPr>
          <p:nvPr/>
        </p:nvSpPr>
        <p:spPr>
          <a:xfrm>
            <a:off x="1163991" y="1706093"/>
            <a:ext cx="5063490" cy="382156"/>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de-DE" sz="2400" b="0" i="0" u="none" strike="noStrike" kern="1200" cap="none" spc="-5" normalizeH="0" baseline="0" noProof="0" dirty="0">
                <a:ln>
                  <a:noFill/>
                </a:ln>
                <a:solidFill>
                  <a:prstClr val="black"/>
                </a:solidFill>
                <a:effectLst/>
                <a:uLnTx/>
                <a:uFillTx/>
                <a:latin typeface="Calibri"/>
                <a:ea typeface="+mj-ea"/>
                <a:cs typeface="Arial"/>
              </a:rPr>
              <a:t>Zeichen für</a:t>
            </a:r>
            <a:r>
              <a:rPr kumimoji="0" lang="de-DE" sz="2400" b="0" i="0" u="none" strike="noStrike" kern="1200" cap="none" spc="-40" normalizeH="0" baseline="0" noProof="0" dirty="0">
                <a:ln>
                  <a:noFill/>
                </a:ln>
                <a:solidFill>
                  <a:prstClr val="black"/>
                </a:solidFill>
                <a:effectLst/>
                <a:uLnTx/>
                <a:uFillTx/>
                <a:latin typeface="Calibri"/>
                <a:ea typeface="+mj-ea"/>
                <a:cs typeface="Arial"/>
              </a:rPr>
              <a:t> </a:t>
            </a:r>
            <a:r>
              <a:rPr kumimoji="0" lang="de-DE" sz="2400" b="0" i="0" u="none" strike="noStrike" kern="1200" cap="none" spc="0" normalizeH="0" baseline="0" noProof="0" dirty="0">
                <a:ln>
                  <a:noFill/>
                </a:ln>
                <a:solidFill>
                  <a:prstClr val="black"/>
                </a:solidFill>
                <a:effectLst/>
                <a:uLnTx/>
                <a:uFillTx/>
                <a:latin typeface="Calibri"/>
                <a:ea typeface="+mj-ea"/>
                <a:cs typeface="Arial"/>
              </a:rPr>
              <a:t>Mehrweg</a:t>
            </a:r>
          </a:p>
        </p:txBody>
      </p:sp>
      <p:sp>
        <p:nvSpPr>
          <p:cNvPr id="11" name="object 3">
            <a:extLst>
              <a:ext uri="{FF2B5EF4-FFF2-40B4-BE49-F238E27FC236}">
                <a16:creationId xmlns:a16="http://schemas.microsoft.com/office/drawing/2014/main" id="{3639C17F-FB8A-4576-B69F-814CDA0048D9}"/>
              </a:ext>
            </a:extLst>
          </p:cNvPr>
          <p:cNvSpPr/>
          <p:nvPr/>
        </p:nvSpPr>
        <p:spPr>
          <a:xfrm>
            <a:off x="1275245" y="2434485"/>
            <a:ext cx="1388056" cy="134426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9D577A84-04E1-498C-9D04-BFB52EF656E9}"/>
              </a:ext>
            </a:extLst>
          </p:cNvPr>
          <p:cNvSpPr txBox="1"/>
          <p:nvPr/>
        </p:nvSpPr>
        <p:spPr>
          <a:xfrm>
            <a:off x="1160458" y="4265767"/>
            <a:ext cx="5425563" cy="1772279"/>
          </a:xfrm>
          <a:prstGeom prst="rect">
            <a:avLst/>
          </a:prstGeom>
        </p:spPr>
        <p:txBody>
          <a:bodyPr vert="horz" wrap="square" lIns="0" tIns="27939" rIns="0" bIns="0" rtlCol="0">
            <a:spAutoFit/>
          </a:bodyPr>
          <a:lstStyle/>
          <a:p>
            <a:pPr marL="12700" marR="5080" lvl="0" indent="0" algn="l" defTabSz="914400" rtl="0" eaLnBrk="1" fontAlgn="auto" latinLnBrk="0" hangingPunct="1">
              <a:lnSpc>
                <a:spcPts val="2100"/>
              </a:lnSpc>
              <a:spcBef>
                <a:spcPts val="219"/>
              </a:spcBef>
              <a:spcAft>
                <a:spcPts val="0"/>
              </a:spcAft>
              <a:buClrTx/>
              <a:buSzTx/>
              <a:buFontTx/>
              <a:buNone/>
              <a:tabLst/>
              <a:defRPr/>
            </a:pPr>
            <a:r>
              <a:rPr kumimoji="0" sz="2000" b="0" i="0" u="none" strike="noStrike" kern="1200" cap="none" spc="-5" normalizeH="0" baseline="0" noProof="0" dirty="0">
                <a:ln>
                  <a:noFill/>
                </a:ln>
                <a:solidFill>
                  <a:prstClr val="black"/>
                </a:solidFill>
                <a:effectLst/>
                <a:uLnTx/>
                <a:uFillTx/>
                <a:latin typeface="Calibri"/>
                <a:ea typeface="+mn-ea"/>
                <a:cs typeface="Arial"/>
              </a:rPr>
              <a:t>Oft </a:t>
            </a:r>
            <a:r>
              <a:rPr kumimoji="0" sz="2000" b="0" i="0" u="none" strike="noStrike" kern="1200" cap="none" spc="0" normalizeH="0" baseline="0" noProof="0" dirty="0">
                <a:ln>
                  <a:noFill/>
                </a:ln>
                <a:solidFill>
                  <a:prstClr val="black"/>
                </a:solidFill>
                <a:effectLst/>
                <a:uLnTx/>
                <a:uFillTx/>
                <a:latin typeface="Calibri"/>
                <a:ea typeface="+mn-ea"/>
                <a:cs typeface="Arial"/>
              </a:rPr>
              <a:t>auch </a:t>
            </a:r>
            <a:r>
              <a:rPr kumimoji="0" sz="2000" b="0" i="0" u="none" strike="noStrike" kern="1200" cap="none" spc="0" normalizeH="0" baseline="0" noProof="0" dirty="0" err="1">
                <a:ln>
                  <a:noFill/>
                </a:ln>
                <a:solidFill>
                  <a:prstClr val="black"/>
                </a:solidFill>
                <a:effectLst/>
                <a:uLnTx/>
                <a:uFillTx/>
                <a:latin typeface="Calibri"/>
                <a:ea typeface="+mn-ea"/>
                <a:cs typeface="Arial"/>
              </a:rPr>
              <a:t>nur</a:t>
            </a:r>
            <a:r>
              <a:rPr kumimoji="0" sz="2000" b="0" i="0" u="none" strike="noStrike" kern="1200" cap="none" spc="0" normalizeH="0" baseline="0" noProof="0" dirty="0">
                <a:ln>
                  <a:noFill/>
                </a:ln>
                <a:solidFill>
                  <a:prstClr val="black"/>
                </a:solidFill>
                <a:effectLst/>
                <a:uLnTx/>
                <a:uFillTx/>
                <a:latin typeface="Calibri"/>
                <a:ea typeface="+mn-ea"/>
                <a:cs typeface="Arial"/>
              </a:rPr>
              <a:t> </a:t>
            </a:r>
            <a:r>
              <a:rPr kumimoji="0" sz="2000" b="0" i="0" u="none" strike="noStrike" kern="1200" cap="none" spc="0" normalizeH="0" baseline="0" noProof="0" dirty="0" err="1">
                <a:ln>
                  <a:noFill/>
                </a:ln>
                <a:solidFill>
                  <a:prstClr val="black"/>
                </a:solidFill>
                <a:effectLst/>
                <a:uLnTx/>
                <a:uFillTx/>
                <a:latin typeface="Calibri"/>
                <a:ea typeface="+mn-ea"/>
                <a:cs typeface="Arial"/>
              </a:rPr>
              <a:t>Hinweis</a:t>
            </a:r>
            <a:r>
              <a:rPr kumimoji="0" sz="2000" b="0" i="0" u="none" strike="noStrike" kern="1200" cap="none" spc="0" normalizeH="0" baseline="0" noProof="0" dirty="0">
                <a:ln>
                  <a:noFill/>
                </a:ln>
                <a:solidFill>
                  <a:prstClr val="black"/>
                </a:solidFill>
                <a:effectLst/>
                <a:uLnTx/>
                <a:uFillTx/>
                <a:latin typeface="Calibri"/>
                <a:ea typeface="+mn-ea"/>
                <a:cs typeface="Arial"/>
              </a:rPr>
              <a:t> </a:t>
            </a:r>
            <a:endParaRPr kumimoji="0" lang="de-DE" sz="2000" b="0" i="0" u="none" strike="noStrike" kern="1200" cap="none" spc="0" normalizeH="0" baseline="0" noProof="0" dirty="0">
              <a:ln>
                <a:noFill/>
              </a:ln>
              <a:solidFill>
                <a:prstClr val="black"/>
              </a:solidFill>
              <a:effectLst/>
              <a:uLnTx/>
              <a:uFillTx/>
              <a:latin typeface="Calibri"/>
              <a:ea typeface="+mn-ea"/>
              <a:cs typeface="Arial"/>
            </a:endParaRPr>
          </a:p>
          <a:p>
            <a:pPr marL="12700" marR="5080" lvl="0" indent="0" algn="l" defTabSz="914400" rtl="0" eaLnBrk="1" fontAlgn="auto" latinLnBrk="0" hangingPunct="1">
              <a:lnSpc>
                <a:spcPts val="2100"/>
              </a:lnSpc>
              <a:spcBef>
                <a:spcPts val="219"/>
              </a:spcBef>
              <a:spcAft>
                <a:spcPts val="0"/>
              </a:spcAft>
              <a:buClrTx/>
              <a:buSzTx/>
              <a:buFontTx/>
              <a:buNone/>
              <a:tabLst/>
              <a:defRPr/>
            </a:pPr>
            <a:r>
              <a:rPr kumimoji="0" sz="2000" b="0" i="0" u="none" strike="noStrike" kern="1200" cap="none" spc="-10" normalizeH="0" baseline="0" noProof="0" dirty="0">
                <a:ln>
                  <a:noFill/>
                </a:ln>
                <a:solidFill>
                  <a:prstClr val="black"/>
                </a:solidFill>
                <a:effectLst/>
                <a:uLnTx/>
                <a:uFillTx/>
                <a:latin typeface="Calibri"/>
                <a:ea typeface="+mn-ea"/>
                <a:cs typeface="Arial"/>
              </a:rPr>
              <a:t>MEHRWE</a:t>
            </a:r>
            <a:r>
              <a:rPr kumimoji="0" lang="de-DE" sz="2000" b="0" i="0" u="none" strike="noStrike" kern="1200" cap="none" spc="-10" normalizeH="0" baseline="0" noProof="0" dirty="0">
                <a:ln>
                  <a:noFill/>
                </a:ln>
                <a:solidFill>
                  <a:prstClr val="black"/>
                </a:solidFill>
                <a:effectLst/>
                <a:uLnTx/>
                <a:uFillTx/>
                <a:latin typeface="Calibri"/>
                <a:ea typeface="+mn-ea"/>
                <a:cs typeface="Arial"/>
              </a:rPr>
              <a:t>G</a:t>
            </a:r>
          </a:p>
          <a:p>
            <a:pPr marL="12700" marR="5080" lvl="0" indent="0" algn="l" defTabSz="914400" rtl="0" eaLnBrk="1" fontAlgn="auto" latinLnBrk="0" hangingPunct="1">
              <a:lnSpc>
                <a:spcPts val="2100"/>
              </a:lnSpc>
              <a:spcBef>
                <a:spcPts val="219"/>
              </a:spcBef>
              <a:spcAft>
                <a:spcPts val="0"/>
              </a:spcAft>
              <a:buClrTx/>
              <a:buSzTx/>
              <a:buFontTx/>
              <a:buNone/>
              <a:tabLst/>
              <a:defRPr/>
            </a:pPr>
            <a:r>
              <a:rPr kumimoji="0" sz="2000" b="0" i="0" u="none" strike="noStrike" kern="1200" cap="none" spc="-5" normalizeH="0" baseline="0" noProof="0" dirty="0">
                <a:ln>
                  <a:noFill/>
                </a:ln>
                <a:solidFill>
                  <a:prstClr val="black"/>
                </a:solidFill>
                <a:effectLst/>
                <a:uLnTx/>
                <a:uFillTx/>
                <a:latin typeface="Calibri"/>
                <a:ea typeface="+mn-ea"/>
                <a:cs typeface="Arial"/>
              </a:rPr>
              <a:t>MEHRWEG-FLASCHE</a:t>
            </a:r>
            <a:endParaRPr kumimoji="0" lang="de-DE" sz="2000" b="0" i="0" u="none" strike="noStrike" kern="1200" cap="none" spc="-5" normalizeH="0" baseline="0" noProof="0" dirty="0">
              <a:ln>
                <a:noFill/>
              </a:ln>
              <a:solidFill>
                <a:prstClr val="black"/>
              </a:solidFill>
              <a:effectLst/>
              <a:uLnTx/>
              <a:uFillTx/>
              <a:latin typeface="Calibri"/>
              <a:ea typeface="+mn-ea"/>
              <a:cs typeface="Arial"/>
            </a:endParaRPr>
          </a:p>
          <a:p>
            <a:pPr marL="12700" marR="5080" lvl="0" indent="0" algn="l" defTabSz="914400" rtl="0" eaLnBrk="1" fontAlgn="auto" latinLnBrk="0" hangingPunct="1">
              <a:lnSpc>
                <a:spcPts val="2100"/>
              </a:lnSpc>
              <a:spcBef>
                <a:spcPts val="219"/>
              </a:spcBef>
              <a:spcAft>
                <a:spcPts val="0"/>
              </a:spcAft>
              <a:buClrTx/>
              <a:buSzTx/>
              <a:buFontTx/>
              <a:buNone/>
              <a:tabLst/>
              <a:defRPr/>
            </a:pPr>
            <a:r>
              <a:rPr kumimoji="0" sz="2000" b="0" i="0" u="none" strike="noStrike" kern="1200" cap="none" spc="-10" normalizeH="0" baseline="0" noProof="0" dirty="0">
                <a:ln>
                  <a:noFill/>
                </a:ln>
                <a:solidFill>
                  <a:prstClr val="black"/>
                </a:solidFill>
                <a:effectLst/>
                <a:uLnTx/>
                <a:uFillTx/>
                <a:latin typeface="Calibri"/>
                <a:ea typeface="+mn-ea"/>
                <a:cs typeface="Arial"/>
              </a:rPr>
              <a:t>MEHRWEG-PFANDFLASCHE</a:t>
            </a:r>
            <a:r>
              <a:rPr kumimoji="0" lang="de-DE" sz="2000" b="0" i="0" u="none" strike="noStrike" kern="1200" cap="none" spc="-10" normalizeH="0" baseline="0" noProof="0" dirty="0">
                <a:ln>
                  <a:noFill/>
                </a:ln>
                <a:solidFill>
                  <a:prstClr val="black"/>
                </a:solidFill>
                <a:effectLst/>
                <a:uLnTx/>
                <a:uFillTx/>
                <a:latin typeface="Calibri"/>
                <a:ea typeface="+mn-ea"/>
                <a:cs typeface="Arial"/>
              </a:rPr>
              <a:t> etc.</a:t>
            </a:r>
          </a:p>
          <a:p>
            <a:pPr marL="12700" marR="5080" lvl="0" indent="0" algn="l" defTabSz="914400" rtl="0" eaLnBrk="1" fontAlgn="auto" latinLnBrk="0" hangingPunct="1">
              <a:lnSpc>
                <a:spcPts val="2100"/>
              </a:lnSpc>
              <a:spcBef>
                <a:spcPts val="219"/>
              </a:spcBef>
              <a:spcAft>
                <a:spcPts val="0"/>
              </a:spcAft>
              <a:buClrTx/>
              <a:buSzTx/>
              <a:buFontTx/>
              <a:buNone/>
              <a:tabLst/>
              <a:defRPr/>
            </a:pPr>
            <a:endParaRPr kumimoji="0" lang="de-DE" sz="2000" b="0" i="0" u="none" strike="noStrike" kern="1200" cap="none" spc="-10" normalizeH="0" baseline="0" noProof="0" dirty="0">
              <a:ln>
                <a:noFill/>
              </a:ln>
              <a:solidFill>
                <a:prstClr val="black"/>
              </a:solidFill>
              <a:effectLst/>
              <a:uLnTx/>
              <a:uFillTx/>
              <a:latin typeface="Calibri"/>
              <a:ea typeface="+mn-ea"/>
              <a:cs typeface="Arial"/>
            </a:endParaRPr>
          </a:p>
          <a:p>
            <a:pPr marL="12700" marR="5080" lvl="0" indent="0" algn="l" defTabSz="914400" rtl="0" eaLnBrk="1" fontAlgn="auto" latinLnBrk="0" hangingPunct="1">
              <a:lnSpc>
                <a:spcPts val="2100"/>
              </a:lnSpc>
              <a:spcBef>
                <a:spcPts val="219"/>
              </a:spcBef>
              <a:spcAft>
                <a:spcPts val="0"/>
              </a:spcAft>
              <a:buClrTx/>
              <a:buSzTx/>
              <a:buFontTx/>
              <a:buNone/>
              <a:tabLst/>
              <a:defRPr/>
            </a:pPr>
            <a:r>
              <a:rPr kumimoji="0" lang="de-DE" sz="2000" b="0" i="0" u="none" strike="noStrike" kern="1200" cap="none" spc="-10" normalizeH="0" baseline="0" noProof="0" dirty="0">
                <a:ln>
                  <a:noFill/>
                </a:ln>
                <a:solidFill>
                  <a:prstClr val="black"/>
                </a:solidFill>
                <a:effectLst/>
                <a:uLnTx/>
                <a:uFillTx/>
                <a:latin typeface="Calibri"/>
                <a:ea typeface="+mn-ea"/>
                <a:cs typeface="Arial"/>
              </a:rPr>
              <a:t>Pfand 8 oder 15 Cent</a:t>
            </a:r>
            <a:endParaRPr kumimoji="0" sz="2000" b="0" i="0" u="none" strike="noStrike" kern="1200" cap="none" spc="0" normalizeH="0" baseline="0" noProof="0" dirty="0">
              <a:ln>
                <a:noFill/>
              </a:ln>
              <a:solidFill>
                <a:prstClr val="black"/>
              </a:solidFill>
              <a:effectLst/>
              <a:uLnTx/>
              <a:uFillTx/>
              <a:latin typeface="Calibri"/>
              <a:ea typeface="+mn-ea"/>
              <a:cs typeface="Arial"/>
            </a:endParaRPr>
          </a:p>
        </p:txBody>
      </p:sp>
      <p:sp>
        <p:nvSpPr>
          <p:cNvPr id="3" name="Foliennummernplatzhalter 2">
            <a:extLst>
              <a:ext uri="{FF2B5EF4-FFF2-40B4-BE49-F238E27FC236}">
                <a16:creationId xmlns:a16="http://schemas.microsoft.com/office/drawing/2014/main" id="{661B5423-00B1-4B91-B11A-E938D93400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23FBA-58BC-4691-A045-7BD3745B68C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3" name="Grafik 12">
            <a:extLst>
              <a:ext uri="{FF2B5EF4-FFF2-40B4-BE49-F238E27FC236}">
                <a16:creationId xmlns:a16="http://schemas.microsoft.com/office/drawing/2014/main" id="{55F26640-FD02-49E7-858B-ACCF67DEFCBE}"/>
              </a:ext>
            </a:extLst>
          </p:cNvPr>
          <p:cNvPicPr>
            <a:picLocks noChangeAspect="1"/>
          </p:cNvPicPr>
          <p:nvPr/>
        </p:nvPicPr>
        <p:blipFill>
          <a:blip r:embed="rId4"/>
          <a:stretch>
            <a:fillRect/>
          </a:stretch>
        </p:blipFill>
        <p:spPr>
          <a:xfrm>
            <a:off x="5345909" y="2754178"/>
            <a:ext cx="6529382" cy="2536156"/>
          </a:xfrm>
          <a:prstGeom prst="rect">
            <a:avLst/>
          </a:prstGeom>
        </p:spPr>
      </p:pic>
      <p:sp>
        <p:nvSpPr>
          <p:cNvPr id="5" name="Rechteck 4">
            <a:extLst>
              <a:ext uri="{FF2B5EF4-FFF2-40B4-BE49-F238E27FC236}">
                <a16:creationId xmlns:a16="http://schemas.microsoft.com/office/drawing/2014/main" id="{5E191D5E-A705-4DFE-A462-8ACBB5016BB7}"/>
              </a:ext>
            </a:extLst>
          </p:cNvPr>
          <p:cNvSpPr/>
          <p:nvPr/>
        </p:nvSpPr>
        <p:spPr>
          <a:xfrm>
            <a:off x="6820066" y="5707302"/>
            <a:ext cx="1741502" cy="369332"/>
          </a:xfrm>
          <a:prstGeom prst="rect">
            <a:avLst/>
          </a:prstGeom>
        </p:spPr>
        <p:txBody>
          <a:bodyPr wrap="none">
            <a:spAutoFit/>
          </a:bodyPr>
          <a:lstStyle/>
          <a:p>
            <a:pPr marL="90805" marR="0" lvl="0" indent="0" algn="l" defTabSz="914400" rtl="0" eaLnBrk="1" fontAlgn="auto" latinLnBrk="0" hangingPunct="1">
              <a:lnSpc>
                <a:spcPct val="100000"/>
              </a:lnSpc>
              <a:spcBef>
                <a:spcPts val="359"/>
              </a:spcBef>
              <a:spcAft>
                <a:spcPts val="0"/>
              </a:spcAft>
              <a:buClrTx/>
              <a:buSzTx/>
              <a:buFontTx/>
              <a:buNone/>
              <a:tabLst/>
              <a:defRPr/>
            </a:pPr>
            <a:r>
              <a:rPr kumimoji="0" lang="de-DE" sz="1800" b="0" i="0" u="none" strike="noStrike" kern="1200" cap="none" spc="-5" normalizeH="0" baseline="0" noProof="0" dirty="0">
                <a:ln>
                  <a:noFill/>
                </a:ln>
                <a:solidFill>
                  <a:prstClr val="black"/>
                </a:solidFill>
                <a:effectLst/>
                <a:uLnTx/>
                <a:uFillTx/>
                <a:latin typeface="Arial"/>
                <a:ea typeface="+mn-ea"/>
                <a:cs typeface="Arial"/>
              </a:rPr>
              <a:t>Pfand 25</a:t>
            </a:r>
            <a:r>
              <a:rPr kumimoji="0" lang="de-DE" sz="1800" b="0" i="0" u="none" strike="noStrike" kern="1200" cap="none" spc="-15" normalizeH="0" baseline="0" noProof="0" dirty="0">
                <a:ln>
                  <a:noFill/>
                </a:ln>
                <a:solidFill>
                  <a:prstClr val="black"/>
                </a:solidFill>
                <a:effectLst/>
                <a:uLnTx/>
                <a:uFillTx/>
                <a:latin typeface="Arial"/>
                <a:ea typeface="+mn-ea"/>
                <a:cs typeface="Arial"/>
              </a:rPr>
              <a:t> </a:t>
            </a:r>
            <a:r>
              <a:rPr kumimoji="0" lang="de-DE" sz="1800" b="0" i="0" u="none" strike="noStrike" kern="1200" cap="none" spc="-5" normalizeH="0" baseline="0" noProof="0" dirty="0">
                <a:ln>
                  <a:noFill/>
                </a:ln>
                <a:solidFill>
                  <a:prstClr val="black"/>
                </a:solidFill>
                <a:effectLst/>
                <a:uLnTx/>
                <a:uFillTx/>
                <a:latin typeface="Arial"/>
                <a:ea typeface="+mn-ea"/>
                <a:cs typeface="Arial"/>
              </a:rPr>
              <a:t>Cent</a:t>
            </a:r>
            <a:endParaRPr kumimoji="0" lang="de-DE" sz="18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90572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26C5F-E42D-444B-B454-CA8B0C1E1A6A}"/>
              </a:ext>
            </a:extLst>
          </p:cNvPr>
          <p:cNvSpPr>
            <a:spLocks noGrp="1"/>
          </p:cNvSpPr>
          <p:nvPr>
            <p:ph type="title"/>
          </p:nvPr>
        </p:nvSpPr>
        <p:spPr>
          <a:xfrm>
            <a:off x="838200" y="1140738"/>
            <a:ext cx="10515600" cy="769544"/>
          </a:xfrm>
        </p:spPr>
        <p:txBody>
          <a:bodyPr>
            <a:noAutofit/>
          </a:bodyPr>
          <a:lstStyle/>
          <a:p>
            <a:br>
              <a:rPr lang="de-DE" sz="3400" b="1" dirty="0">
                <a:solidFill>
                  <a:srgbClr val="04566D"/>
                </a:solidFill>
                <a:latin typeface="Calibri" pitchFamily="34" charset="0"/>
                <a:cs typeface="Arial" panose="020B0604020202020204" pitchFamily="34" charset="0"/>
              </a:rPr>
            </a:br>
            <a:br>
              <a:rPr lang="de-DE" sz="3600" b="1" dirty="0"/>
            </a:br>
            <a:endParaRPr lang="de-DE" sz="3400" b="1" dirty="0">
              <a:solidFill>
                <a:srgbClr val="04566D"/>
              </a:solidFill>
              <a:latin typeface="Calibri" pitchFamily="34" charset="0"/>
              <a:cs typeface="Arial" panose="020B0604020202020204" pitchFamily="34" charset="0"/>
            </a:endParaRPr>
          </a:p>
        </p:txBody>
      </p:sp>
      <p:sp>
        <p:nvSpPr>
          <p:cNvPr id="4" name="Textfeld 3"/>
          <p:cNvSpPr txBox="1"/>
          <p:nvPr/>
        </p:nvSpPr>
        <p:spPr>
          <a:xfrm>
            <a:off x="1971447" y="1037939"/>
            <a:ext cx="801075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400" b="1" i="0" u="none" strike="noStrike" kern="1200" cap="none" spc="0" normalizeH="0" baseline="0" noProof="0" dirty="0">
                <a:ln>
                  <a:noFill/>
                </a:ln>
                <a:solidFill>
                  <a:srgbClr val="04566D"/>
                </a:solidFill>
                <a:effectLst/>
                <a:uLnTx/>
                <a:uFillTx/>
                <a:latin typeface="Calibri" pitchFamily="34" charset="0"/>
                <a:ea typeface="+mn-ea"/>
                <a:cs typeface="Arial" panose="020B0604020202020204" pitchFamily="34" charset="0"/>
              </a:rPr>
              <a:t>Weitere Unterschiede</a:t>
            </a:r>
          </a:p>
        </p:txBody>
      </p:sp>
      <p:sp>
        <p:nvSpPr>
          <p:cNvPr id="10" name="object 3">
            <a:extLst>
              <a:ext uri="{FF2B5EF4-FFF2-40B4-BE49-F238E27FC236}">
                <a16:creationId xmlns:a16="http://schemas.microsoft.com/office/drawing/2014/main" id="{CC3E2C3D-95B8-4D2E-88AA-4BAAC2E13F61}"/>
              </a:ext>
            </a:extLst>
          </p:cNvPr>
          <p:cNvSpPr txBox="1"/>
          <p:nvPr/>
        </p:nvSpPr>
        <p:spPr>
          <a:xfrm>
            <a:off x="2045301" y="2047496"/>
            <a:ext cx="8058255" cy="2504275"/>
          </a:xfrm>
          <a:prstGeom prst="rect">
            <a:avLst/>
          </a:prstGeom>
        </p:spPr>
        <p:txBody>
          <a:bodyPr vert="horz" wrap="square" lIns="0" tIns="12700" rIns="0" bIns="0" rtlCol="0">
            <a:spAutoFit/>
          </a:bodyPr>
          <a:lstStyle/>
          <a:p>
            <a:pPr marL="355600" marR="280035" lvl="0" indent="-342900" algn="l" defTabSz="914400" rtl="0" eaLnBrk="1" fontAlgn="auto" latinLnBrk="0" hangingPunct="1">
              <a:lnSpc>
                <a:spcPct val="100000"/>
              </a:lnSpc>
              <a:spcBef>
                <a:spcPts val="100"/>
              </a:spcBef>
              <a:spcAft>
                <a:spcPts val="0"/>
              </a:spcAft>
              <a:buClr>
                <a:srgbClr val="959698"/>
              </a:buClr>
              <a:buSzPct val="60000"/>
              <a:buFont typeface="Wingdings"/>
              <a:buChar char=""/>
              <a:tabLst>
                <a:tab pos="354965" algn="l"/>
                <a:tab pos="355600" algn="l"/>
              </a:tabLst>
              <a:defRPr/>
            </a:pPr>
            <a:r>
              <a:rPr kumimoji="0" sz="2000" b="0" i="0" u="none" strike="noStrike" kern="1200" cap="none" spc="-5" normalizeH="0" baseline="0" noProof="0" dirty="0">
                <a:ln>
                  <a:noFill/>
                </a:ln>
                <a:solidFill>
                  <a:prstClr val="black"/>
                </a:solidFill>
                <a:effectLst/>
                <a:uLnTx/>
                <a:uFillTx/>
                <a:latin typeface="Calibri"/>
                <a:ea typeface="+mn-ea"/>
                <a:cs typeface="Arial"/>
              </a:rPr>
              <a:t>Mehrwegflaschen </a:t>
            </a:r>
            <a:r>
              <a:rPr kumimoji="0" sz="2000" b="0" i="0" u="none" strike="noStrike" kern="1200" cap="none" spc="0" normalizeH="0" baseline="0" noProof="0" dirty="0">
                <a:ln>
                  <a:noFill/>
                </a:ln>
                <a:solidFill>
                  <a:prstClr val="black"/>
                </a:solidFill>
                <a:effectLst/>
                <a:uLnTx/>
                <a:uFillTx/>
                <a:latin typeface="Calibri"/>
                <a:ea typeface="+mn-ea"/>
                <a:cs typeface="Arial"/>
              </a:rPr>
              <a:t>kommen </a:t>
            </a:r>
            <a:r>
              <a:rPr kumimoji="0" sz="2000" b="0" i="0" u="none" strike="noStrike" kern="1200" cap="none" spc="-5" normalizeH="0" baseline="0" noProof="0" dirty="0">
                <a:ln>
                  <a:noFill/>
                </a:ln>
                <a:solidFill>
                  <a:prstClr val="black"/>
                </a:solidFill>
                <a:effectLst/>
                <a:uLnTx/>
                <a:uFillTx/>
                <a:latin typeface="Calibri"/>
                <a:ea typeface="+mn-ea"/>
                <a:cs typeface="Arial"/>
              </a:rPr>
              <a:t>häufig </a:t>
            </a:r>
            <a:r>
              <a:rPr kumimoji="0" sz="2000" b="0" i="0" u="none" strike="noStrike" kern="1200" cap="none" spc="0" normalizeH="0" baseline="0" noProof="0" dirty="0">
                <a:ln>
                  <a:noFill/>
                </a:ln>
                <a:solidFill>
                  <a:prstClr val="black"/>
                </a:solidFill>
                <a:effectLst/>
                <a:uLnTx/>
                <a:uFillTx/>
                <a:latin typeface="Calibri"/>
                <a:ea typeface="+mn-ea"/>
                <a:cs typeface="Arial"/>
              </a:rPr>
              <a:t>im </a:t>
            </a:r>
            <a:r>
              <a:rPr kumimoji="0" sz="2000" b="0" i="0" u="none" strike="noStrike" kern="1200" cap="none" spc="-5" normalizeH="0" baseline="0" noProof="0" dirty="0">
                <a:ln>
                  <a:noFill/>
                </a:ln>
                <a:solidFill>
                  <a:prstClr val="black"/>
                </a:solidFill>
                <a:effectLst/>
                <a:uLnTx/>
                <a:uFillTx/>
                <a:latin typeface="Calibri"/>
                <a:ea typeface="+mn-ea"/>
                <a:cs typeface="Arial"/>
              </a:rPr>
              <a:t>Kasten</a:t>
            </a:r>
            <a:endParaRPr kumimoji="0" sz="2000" b="0" i="0" u="none" strike="noStrike" kern="1200" cap="none" spc="0" normalizeH="0" baseline="0" noProof="0" dirty="0">
              <a:ln>
                <a:noFill/>
              </a:ln>
              <a:solidFill>
                <a:prstClr val="black"/>
              </a:solidFill>
              <a:effectLst/>
              <a:uLnTx/>
              <a:uFillTx/>
              <a:latin typeface="Calibri"/>
              <a:ea typeface="+mn-ea"/>
              <a:cs typeface="Arial"/>
            </a:endParaRPr>
          </a:p>
          <a:p>
            <a:pPr marL="355600" marR="5080" lvl="0" indent="-342900" algn="l" defTabSz="914400" rtl="0" eaLnBrk="1" fontAlgn="auto" latinLnBrk="0" hangingPunct="1">
              <a:lnSpc>
                <a:spcPts val="3579"/>
              </a:lnSpc>
              <a:spcBef>
                <a:spcPts val="855"/>
              </a:spcBef>
              <a:spcAft>
                <a:spcPts val="0"/>
              </a:spcAft>
              <a:buClr>
                <a:srgbClr val="959698"/>
              </a:buClr>
              <a:buSzPct val="60000"/>
              <a:buFont typeface="Wingdings"/>
              <a:buChar char=""/>
              <a:tabLst>
                <a:tab pos="354965" algn="l"/>
                <a:tab pos="355600" algn="l"/>
              </a:tabLst>
              <a:defRPr/>
            </a:pPr>
            <a:r>
              <a:rPr kumimoji="0" sz="2000" b="0" i="0" u="none" strike="noStrike" kern="1200" cap="none" spc="-5" normalizeH="0" baseline="0" noProof="0" dirty="0">
                <a:ln>
                  <a:noFill/>
                </a:ln>
                <a:solidFill>
                  <a:prstClr val="black"/>
                </a:solidFill>
                <a:effectLst/>
                <a:uLnTx/>
                <a:uFillTx/>
                <a:latin typeface="Calibri"/>
                <a:ea typeface="+mn-ea"/>
                <a:cs typeface="Arial"/>
              </a:rPr>
              <a:t>Mehrwegflaschen </a:t>
            </a:r>
            <a:r>
              <a:rPr kumimoji="0" sz="2000" b="0" i="0" u="none" strike="noStrike" kern="1200" cap="none" spc="0" normalizeH="0" baseline="0" noProof="0" dirty="0">
                <a:ln>
                  <a:noFill/>
                </a:ln>
                <a:solidFill>
                  <a:prstClr val="black"/>
                </a:solidFill>
                <a:effectLst/>
                <a:uLnTx/>
                <a:uFillTx/>
                <a:latin typeface="Calibri"/>
                <a:ea typeface="+mn-ea"/>
                <a:cs typeface="Arial"/>
              </a:rPr>
              <a:t>aus PET sind</a:t>
            </a:r>
            <a:r>
              <a:rPr kumimoji="0" sz="2000" b="0" i="0" u="none" strike="noStrike" kern="1200" cap="none" spc="-35" normalizeH="0" baseline="0" noProof="0" dirty="0">
                <a:ln>
                  <a:noFill/>
                </a:ln>
                <a:solidFill>
                  <a:prstClr val="black"/>
                </a:solidFill>
                <a:effectLst/>
                <a:uLnTx/>
                <a:uFillTx/>
                <a:latin typeface="Calibri"/>
                <a:ea typeface="+mn-ea"/>
                <a:cs typeface="Arial"/>
              </a:rPr>
              <a:t> </a:t>
            </a:r>
            <a:r>
              <a:rPr kumimoji="0" sz="2000" b="0" i="0" u="none" strike="noStrike" kern="1200" cap="none" spc="0" normalizeH="0" baseline="0" noProof="0" dirty="0">
                <a:ln>
                  <a:noFill/>
                </a:ln>
                <a:solidFill>
                  <a:prstClr val="black"/>
                </a:solidFill>
                <a:effectLst/>
                <a:uLnTx/>
                <a:uFillTx/>
                <a:latin typeface="Calibri"/>
                <a:ea typeface="+mn-ea"/>
                <a:cs typeface="Arial"/>
              </a:rPr>
              <a:t>dicker </a:t>
            </a:r>
            <a:r>
              <a:rPr kumimoji="0" sz="2000" b="0" i="0" u="none" strike="noStrike" kern="1200" cap="none" spc="0" normalizeH="0" baseline="0" noProof="0" dirty="0" err="1">
                <a:ln>
                  <a:noFill/>
                </a:ln>
                <a:solidFill>
                  <a:prstClr val="black"/>
                </a:solidFill>
                <a:effectLst/>
                <a:uLnTx/>
                <a:uFillTx/>
                <a:latin typeface="Calibri"/>
                <a:ea typeface="+mn-ea"/>
                <a:cs typeface="Arial"/>
              </a:rPr>
              <a:t>als</a:t>
            </a:r>
            <a:r>
              <a:rPr kumimoji="0" lang="de-DE" sz="2000" b="0" i="0" u="none" strike="noStrike" kern="1200" cap="none" spc="0" normalizeH="0" baseline="0" noProof="0" dirty="0">
                <a:ln>
                  <a:noFill/>
                </a:ln>
                <a:solidFill>
                  <a:prstClr val="black"/>
                </a:solidFill>
                <a:effectLst/>
                <a:uLnTx/>
                <a:uFillTx/>
                <a:latin typeface="Calibri"/>
                <a:ea typeface="+mn-ea"/>
                <a:cs typeface="Arial"/>
              </a:rPr>
              <a:t> </a:t>
            </a:r>
            <a:r>
              <a:rPr kumimoji="0" sz="2000" b="0" i="0" u="none" strike="noStrike" kern="1200" cap="none" spc="-5" normalizeH="0" baseline="0" noProof="0" dirty="0" err="1">
                <a:ln>
                  <a:noFill/>
                </a:ln>
                <a:solidFill>
                  <a:prstClr val="black"/>
                </a:solidFill>
                <a:effectLst/>
                <a:uLnTx/>
                <a:uFillTx/>
                <a:latin typeface="Calibri"/>
                <a:ea typeface="+mn-ea"/>
                <a:cs typeface="Arial"/>
              </a:rPr>
              <a:t>Einwegflaschen</a:t>
            </a:r>
            <a:r>
              <a:rPr kumimoji="0" sz="2000" b="0" i="0" u="none" strike="noStrike" kern="1200" cap="none" spc="-5" normalizeH="0" baseline="0" noProof="0" dirty="0">
                <a:ln>
                  <a:noFill/>
                </a:ln>
                <a:solidFill>
                  <a:prstClr val="black"/>
                </a:solidFill>
                <a:effectLst/>
                <a:uLnTx/>
                <a:uFillTx/>
                <a:latin typeface="Calibri"/>
                <a:ea typeface="+mn-ea"/>
                <a:cs typeface="Arial"/>
              </a:rPr>
              <a:t> </a:t>
            </a:r>
            <a:r>
              <a:rPr kumimoji="0" sz="2000" b="0" i="0" u="none" strike="noStrike" kern="1200" cap="none" spc="0" normalizeH="0" baseline="0" noProof="0" dirty="0">
                <a:ln>
                  <a:noFill/>
                </a:ln>
                <a:solidFill>
                  <a:prstClr val="black"/>
                </a:solidFill>
                <a:effectLst/>
                <a:uLnTx/>
                <a:uFillTx/>
                <a:latin typeface="Calibri"/>
                <a:ea typeface="+mn-ea"/>
                <a:cs typeface="Arial"/>
              </a:rPr>
              <a:t>aus</a:t>
            </a:r>
            <a:r>
              <a:rPr kumimoji="0" sz="2000" b="0" i="0" u="none" strike="noStrike" kern="1200" cap="none" spc="-15" normalizeH="0" baseline="0" noProof="0" dirty="0">
                <a:ln>
                  <a:noFill/>
                </a:ln>
                <a:solidFill>
                  <a:prstClr val="black"/>
                </a:solidFill>
                <a:effectLst/>
                <a:uLnTx/>
                <a:uFillTx/>
                <a:latin typeface="Calibri"/>
                <a:ea typeface="+mn-ea"/>
                <a:cs typeface="Arial"/>
              </a:rPr>
              <a:t> </a:t>
            </a:r>
            <a:r>
              <a:rPr kumimoji="0" sz="2000" b="0" i="0" u="none" strike="noStrike" kern="1200" cap="none" spc="0" normalizeH="0" baseline="0" noProof="0" dirty="0">
                <a:ln>
                  <a:noFill/>
                </a:ln>
                <a:solidFill>
                  <a:prstClr val="black"/>
                </a:solidFill>
                <a:effectLst/>
                <a:uLnTx/>
                <a:uFillTx/>
                <a:latin typeface="Calibri"/>
                <a:ea typeface="+mn-ea"/>
                <a:cs typeface="Arial"/>
              </a:rPr>
              <a:t>PET</a:t>
            </a:r>
          </a:p>
          <a:p>
            <a:pPr marL="355600" marR="1804035" lvl="0" indent="-342900" algn="l" defTabSz="914400" rtl="0" eaLnBrk="1" fontAlgn="auto" latinLnBrk="0" hangingPunct="1">
              <a:lnSpc>
                <a:spcPts val="3579"/>
              </a:lnSpc>
              <a:spcBef>
                <a:spcPts val="740"/>
              </a:spcBef>
              <a:spcAft>
                <a:spcPts val="0"/>
              </a:spcAft>
              <a:buClr>
                <a:srgbClr val="959698"/>
              </a:buClr>
              <a:buSzPct val="60000"/>
              <a:buFont typeface="Wingdings"/>
              <a:buChar char=""/>
              <a:tabLst>
                <a:tab pos="354965" algn="l"/>
                <a:tab pos="355600" algn="l"/>
              </a:tabLst>
              <a:defRPr/>
            </a:pPr>
            <a:r>
              <a:rPr kumimoji="0" sz="2000" b="0" i="0" u="none" strike="noStrike" kern="1200" cap="none" spc="-5" normalizeH="0" baseline="0" noProof="0" dirty="0">
                <a:ln>
                  <a:noFill/>
                </a:ln>
                <a:solidFill>
                  <a:prstClr val="black"/>
                </a:solidFill>
                <a:effectLst/>
                <a:uLnTx/>
                <a:uFillTx/>
                <a:latin typeface="Calibri"/>
                <a:ea typeface="+mn-ea"/>
                <a:cs typeface="Arial"/>
              </a:rPr>
              <a:t>Mehrwegflaschen </a:t>
            </a:r>
            <a:r>
              <a:rPr kumimoji="0" sz="2000" b="0" i="0" u="none" strike="noStrike" kern="1200" cap="none" spc="0" normalizeH="0" baseline="0" noProof="0" dirty="0">
                <a:ln>
                  <a:noFill/>
                </a:ln>
                <a:solidFill>
                  <a:prstClr val="black"/>
                </a:solidFill>
                <a:effectLst/>
                <a:uLnTx/>
                <a:uFillTx/>
                <a:latin typeface="Calibri"/>
                <a:ea typeface="+mn-ea"/>
                <a:cs typeface="Arial"/>
              </a:rPr>
              <a:t>haben </a:t>
            </a:r>
            <a:r>
              <a:rPr kumimoji="0" sz="2000" b="0" i="0" u="none" strike="noStrike" kern="1200" cap="none" spc="-5" normalizeH="0" baseline="0" noProof="0" dirty="0">
                <a:ln>
                  <a:noFill/>
                </a:ln>
                <a:solidFill>
                  <a:prstClr val="black"/>
                </a:solidFill>
                <a:effectLst/>
                <a:uLnTx/>
                <a:uFillTx/>
                <a:latin typeface="Calibri"/>
                <a:ea typeface="+mn-ea"/>
                <a:cs typeface="Arial"/>
              </a:rPr>
              <a:t>oft </a:t>
            </a:r>
            <a:endParaRPr kumimoji="0" lang="de-DE" sz="2000" b="0" i="0" u="none" strike="noStrike" kern="1200" cap="none" spc="-5" normalizeH="0" baseline="0" noProof="0" dirty="0">
              <a:ln>
                <a:noFill/>
              </a:ln>
              <a:solidFill>
                <a:prstClr val="black"/>
              </a:solidFill>
              <a:effectLst/>
              <a:uLnTx/>
              <a:uFillTx/>
              <a:latin typeface="Calibri"/>
              <a:ea typeface="+mn-ea"/>
              <a:cs typeface="Arial"/>
            </a:endParaRPr>
          </a:p>
          <a:p>
            <a:pPr marL="12700" marR="1804035" lvl="0" indent="0" algn="l" defTabSz="914400" rtl="0" eaLnBrk="1" fontAlgn="auto" latinLnBrk="0" hangingPunct="1">
              <a:lnSpc>
                <a:spcPts val="3579"/>
              </a:lnSpc>
              <a:spcBef>
                <a:spcPts val="740"/>
              </a:spcBef>
              <a:spcAft>
                <a:spcPts val="0"/>
              </a:spcAft>
              <a:buClr>
                <a:srgbClr val="959698"/>
              </a:buClr>
              <a:buSzPct val="60000"/>
              <a:buFontTx/>
              <a:buNone/>
              <a:tabLst>
                <a:tab pos="354965" algn="l"/>
                <a:tab pos="355600" algn="l"/>
              </a:tabLst>
              <a:defRPr/>
            </a:pPr>
            <a:r>
              <a:rPr kumimoji="0" lang="de-DE" sz="2000" b="0" i="0" u="none" strike="noStrike" kern="1200" cap="none" spc="-5" normalizeH="0" baseline="0" noProof="0" dirty="0">
                <a:ln>
                  <a:noFill/>
                </a:ln>
                <a:solidFill>
                  <a:prstClr val="black"/>
                </a:solidFill>
                <a:effectLst/>
                <a:uLnTx/>
                <a:uFillTx/>
                <a:latin typeface="Calibri"/>
                <a:ea typeface="+mn-ea"/>
                <a:cs typeface="Arial"/>
              </a:rPr>
              <a:t>     </a:t>
            </a:r>
            <a:r>
              <a:rPr kumimoji="0" sz="2000" b="0" i="0" u="none" strike="noStrike" kern="1200" cap="none" spc="-5" normalizeH="0" baseline="0" noProof="0" dirty="0" err="1">
                <a:ln>
                  <a:noFill/>
                </a:ln>
                <a:solidFill>
                  <a:prstClr val="black"/>
                </a:solidFill>
                <a:effectLst/>
                <a:uLnTx/>
                <a:uFillTx/>
                <a:latin typeface="Calibri"/>
                <a:ea typeface="+mn-ea"/>
                <a:cs typeface="Arial"/>
              </a:rPr>
              <a:t>sogenannte</a:t>
            </a:r>
            <a:r>
              <a:rPr kumimoji="0" sz="2000" b="0" i="0" u="none" strike="noStrike" kern="1200" cap="none" spc="-5" normalizeH="0" baseline="0" noProof="0" dirty="0">
                <a:ln>
                  <a:noFill/>
                </a:ln>
                <a:solidFill>
                  <a:prstClr val="black"/>
                </a:solidFill>
                <a:effectLst/>
                <a:uLnTx/>
                <a:uFillTx/>
                <a:latin typeface="Calibri"/>
                <a:ea typeface="+mn-ea"/>
                <a:cs typeface="Arial"/>
              </a:rPr>
              <a:t> Scuffing-</a:t>
            </a:r>
            <a:r>
              <a:rPr kumimoji="0" sz="2000" b="0" i="0" u="none" strike="noStrike" kern="1200" cap="none" spc="-5" normalizeH="0" baseline="0" noProof="0" dirty="0" err="1">
                <a:ln>
                  <a:noFill/>
                </a:ln>
                <a:solidFill>
                  <a:prstClr val="black"/>
                </a:solidFill>
                <a:effectLst/>
                <a:uLnTx/>
                <a:uFillTx/>
                <a:latin typeface="Calibri"/>
                <a:ea typeface="+mn-ea"/>
                <a:cs typeface="Arial"/>
              </a:rPr>
              <a:t>Ringe</a:t>
            </a:r>
            <a:r>
              <a:rPr kumimoji="0" lang="de-DE" sz="2000" b="0" i="0" u="none" strike="noStrike" kern="1200" cap="none" spc="-5" normalizeH="0" baseline="0" noProof="0" dirty="0">
                <a:ln>
                  <a:noFill/>
                </a:ln>
                <a:solidFill>
                  <a:prstClr val="black"/>
                </a:solidFill>
                <a:effectLst/>
                <a:uLnTx/>
                <a:uFillTx/>
                <a:latin typeface="Calibri"/>
                <a:ea typeface="+mn-ea"/>
                <a:cs typeface="Arial"/>
              </a:rPr>
              <a:t> und </a:t>
            </a:r>
          </a:p>
          <a:p>
            <a:pPr marL="12700" marR="1804035" lvl="0" indent="0" algn="l" defTabSz="914400" rtl="0" eaLnBrk="1" fontAlgn="auto" latinLnBrk="0" hangingPunct="1">
              <a:lnSpc>
                <a:spcPts val="3579"/>
              </a:lnSpc>
              <a:spcBef>
                <a:spcPts val="740"/>
              </a:spcBef>
              <a:spcAft>
                <a:spcPts val="0"/>
              </a:spcAft>
              <a:buClr>
                <a:srgbClr val="959698"/>
              </a:buClr>
              <a:buSzPct val="60000"/>
              <a:buFontTx/>
              <a:buNone/>
              <a:tabLst>
                <a:tab pos="354965" algn="l"/>
                <a:tab pos="355600" algn="l"/>
              </a:tabLst>
              <a:defRPr/>
            </a:pPr>
            <a:r>
              <a:rPr kumimoji="0" lang="de-DE" sz="2000" b="0" i="0" u="none" strike="noStrike" kern="1200" cap="none" spc="-5" normalizeH="0" baseline="0" noProof="0" dirty="0">
                <a:ln>
                  <a:noFill/>
                </a:ln>
                <a:solidFill>
                  <a:prstClr val="black"/>
                </a:solidFill>
                <a:effectLst/>
                <a:uLnTx/>
                <a:uFillTx/>
                <a:latin typeface="Calibri"/>
                <a:ea typeface="+mn-ea"/>
                <a:cs typeface="Arial"/>
              </a:rPr>
              <a:t>    die entstehen in der Abfüllanlage…..</a:t>
            </a:r>
            <a:endParaRPr kumimoji="0" sz="200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11" name="Grafik 10">
            <a:extLst>
              <a:ext uri="{FF2B5EF4-FFF2-40B4-BE49-F238E27FC236}">
                <a16:creationId xmlns:a16="http://schemas.microsoft.com/office/drawing/2014/main" id="{5864AEE7-EEC7-4B0F-AC8A-EAF136CA97FF}"/>
              </a:ext>
            </a:extLst>
          </p:cNvPr>
          <p:cNvPicPr>
            <a:picLocks noChangeAspect="1"/>
          </p:cNvPicPr>
          <p:nvPr/>
        </p:nvPicPr>
        <p:blipFill>
          <a:blip r:embed="rId3"/>
          <a:stretch>
            <a:fillRect/>
          </a:stretch>
        </p:blipFill>
        <p:spPr>
          <a:xfrm>
            <a:off x="7704304" y="3202662"/>
            <a:ext cx="2844554" cy="2514600"/>
          </a:xfrm>
          <a:prstGeom prst="rect">
            <a:avLst/>
          </a:prstGeom>
        </p:spPr>
      </p:pic>
      <p:sp>
        <p:nvSpPr>
          <p:cNvPr id="3" name="Foliennummernplatzhalter 2">
            <a:extLst>
              <a:ext uri="{FF2B5EF4-FFF2-40B4-BE49-F238E27FC236}">
                <a16:creationId xmlns:a16="http://schemas.microsoft.com/office/drawing/2014/main" id="{3D3AF8D6-ED5F-457D-81F4-174C36A188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23FBA-58BC-4691-A045-7BD3745B68C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25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26C5F-E42D-444B-B454-CA8B0C1E1A6A}"/>
              </a:ext>
            </a:extLst>
          </p:cNvPr>
          <p:cNvSpPr>
            <a:spLocks noGrp="1"/>
          </p:cNvSpPr>
          <p:nvPr>
            <p:ph type="title"/>
          </p:nvPr>
        </p:nvSpPr>
        <p:spPr>
          <a:xfrm>
            <a:off x="838200" y="1140738"/>
            <a:ext cx="10515600" cy="769544"/>
          </a:xfrm>
        </p:spPr>
        <p:txBody>
          <a:bodyPr>
            <a:noAutofit/>
          </a:bodyPr>
          <a:lstStyle/>
          <a:p>
            <a:br>
              <a:rPr lang="de-DE" sz="3400" b="1" dirty="0">
                <a:solidFill>
                  <a:srgbClr val="04566D"/>
                </a:solidFill>
                <a:latin typeface="Calibri" pitchFamily="34" charset="0"/>
                <a:cs typeface="Arial" panose="020B0604020202020204" pitchFamily="34" charset="0"/>
              </a:rPr>
            </a:br>
            <a:br>
              <a:rPr lang="de-DE" sz="3600" b="1" dirty="0"/>
            </a:br>
            <a:endParaRPr lang="de-DE" sz="3400" b="1" dirty="0">
              <a:solidFill>
                <a:srgbClr val="04566D"/>
              </a:solidFill>
              <a:latin typeface="Calibri"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A4016CC1-3027-4486-819C-BD191D57EE9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23FBA-58BC-4691-A045-7BD3745B68C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el 1">
            <a:extLst>
              <a:ext uri="{FF2B5EF4-FFF2-40B4-BE49-F238E27FC236}">
                <a16:creationId xmlns:a16="http://schemas.microsoft.com/office/drawing/2014/main" id="{CFCAF078-3CC2-40F4-B50A-9A7F1121CD8F}"/>
              </a:ext>
            </a:extLst>
          </p:cNvPr>
          <p:cNvSpPr txBox="1">
            <a:spLocks/>
          </p:cNvSpPr>
          <p:nvPr/>
        </p:nvSpPr>
        <p:spPr>
          <a:xfrm>
            <a:off x="467544" y="897108"/>
            <a:ext cx="8208912" cy="8548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3400" b="1" i="0" u="none" strike="noStrike" kern="1200" cap="none" spc="0" normalizeH="0" baseline="0" noProof="0" dirty="0">
                <a:ln>
                  <a:noFill/>
                </a:ln>
                <a:solidFill>
                  <a:srgbClr val="04566D"/>
                </a:solidFill>
                <a:effectLst/>
                <a:uLnTx/>
                <a:uFillTx/>
                <a:latin typeface="Calibri" pitchFamily="34" charset="0"/>
                <a:ea typeface="+mj-ea"/>
                <a:cs typeface="Arial" panose="020B0604020202020204" pitchFamily="34" charset="0"/>
              </a:rPr>
              <a:t>Mehrweg-Pool-</a:t>
            </a:r>
            <a:r>
              <a:rPr kumimoji="0" lang="de-DE" sz="3400" b="0" i="0" u="none" strike="noStrike" kern="1200" cap="none" spc="0" normalizeH="0" baseline="0" noProof="0" dirty="0">
                <a:ln>
                  <a:noFill/>
                </a:ln>
                <a:solidFill>
                  <a:prstClr val="black"/>
                </a:solidFill>
                <a:effectLst/>
                <a:uLnTx/>
                <a:uFillTx/>
                <a:latin typeface="Calibri Light"/>
                <a:ea typeface="+mj-ea"/>
                <a:cs typeface="+mj-cs"/>
              </a:rPr>
              <a:t> </a:t>
            </a:r>
            <a:r>
              <a:rPr kumimoji="0" lang="de-DE" sz="3400" b="1" i="0" u="none" strike="noStrike" kern="1200" cap="none" spc="0" normalizeH="0" baseline="0" noProof="0" dirty="0">
                <a:ln>
                  <a:noFill/>
                </a:ln>
                <a:solidFill>
                  <a:srgbClr val="04566D"/>
                </a:solidFill>
                <a:effectLst/>
                <a:uLnTx/>
                <a:uFillTx/>
                <a:latin typeface="Calibri" pitchFamily="34" charset="0"/>
                <a:ea typeface="+mj-ea"/>
                <a:cs typeface="Arial" panose="020B0604020202020204" pitchFamily="34" charset="0"/>
              </a:rPr>
              <a:t>und</a:t>
            </a:r>
            <a:r>
              <a:rPr kumimoji="0" lang="de-DE" sz="3400" b="0" i="0" u="none" strike="noStrike" kern="1200" cap="none" spc="0" normalizeH="0" baseline="0" noProof="0" dirty="0">
                <a:ln>
                  <a:noFill/>
                </a:ln>
                <a:solidFill>
                  <a:prstClr val="black"/>
                </a:solidFill>
                <a:effectLst/>
                <a:uLnTx/>
                <a:uFillTx/>
                <a:latin typeface="Calibri Light"/>
                <a:ea typeface="+mj-ea"/>
                <a:cs typeface="+mj-cs"/>
              </a:rPr>
              <a:t> </a:t>
            </a:r>
            <a:r>
              <a:rPr kumimoji="0" lang="de-DE" sz="3400" b="1" i="0" u="none" strike="noStrike" kern="1200" cap="none" spc="0" normalizeH="0" baseline="0" noProof="0" dirty="0">
                <a:ln>
                  <a:noFill/>
                </a:ln>
                <a:solidFill>
                  <a:srgbClr val="04566D"/>
                </a:solidFill>
                <a:effectLst/>
                <a:uLnTx/>
                <a:uFillTx/>
                <a:latin typeface="Calibri" pitchFamily="34" charset="0"/>
                <a:ea typeface="+mj-ea"/>
                <a:cs typeface="Arial" panose="020B0604020202020204" pitchFamily="34" charset="0"/>
              </a:rPr>
              <a:t>Individualflaschen</a:t>
            </a:r>
            <a:r>
              <a:rPr kumimoji="0" lang="de-DE" sz="4400" b="0" i="0" u="none" strike="noStrike" kern="1200" cap="none" spc="0" normalizeH="0" baseline="0" noProof="0" dirty="0">
                <a:ln>
                  <a:noFill/>
                </a:ln>
                <a:solidFill>
                  <a:prstClr val="black"/>
                </a:solidFill>
                <a:effectLst/>
                <a:uLnTx/>
                <a:uFillTx/>
                <a:latin typeface="Calibri Light"/>
                <a:ea typeface="+mj-ea"/>
                <a:cs typeface="+mj-cs"/>
              </a:rPr>
              <a:t>	</a:t>
            </a:r>
          </a:p>
        </p:txBody>
      </p:sp>
      <p:sp>
        <p:nvSpPr>
          <p:cNvPr id="8" name="Inhaltsplatzhalter 2">
            <a:extLst>
              <a:ext uri="{FF2B5EF4-FFF2-40B4-BE49-F238E27FC236}">
                <a16:creationId xmlns:a16="http://schemas.microsoft.com/office/drawing/2014/main" id="{9A3A773A-02E8-4233-B5D4-74229C5591BA}"/>
              </a:ext>
            </a:extLst>
          </p:cNvPr>
          <p:cNvSpPr>
            <a:spLocks noGrp="1"/>
          </p:cNvSpPr>
          <p:nvPr>
            <p:ph idx="1"/>
          </p:nvPr>
        </p:nvSpPr>
        <p:spPr>
          <a:xfrm>
            <a:off x="467544" y="1768604"/>
            <a:ext cx="7549347" cy="2249412"/>
          </a:xfrm>
        </p:spPr>
        <p:txBody>
          <a:bodyPr>
            <a:normAutofit/>
          </a:bodyPr>
          <a:lstStyle/>
          <a:p>
            <a:r>
              <a:rPr lang="de-DE" b="1" dirty="0"/>
              <a:t>Poolflaschen</a:t>
            </a:r>
            <a:r>
              <a:rPr lang="de-DE" dirty="0"/>
              <a:t> sind Mehrwegflaschen, die von vielen Herstellern gemeinsam genutzt werden. </a:t>
            </a:r>
          </a:p>
          <a:p>
            <a:r>
              <a:rPr lang="de-DE" b="1" dirty="0"/>
              <a:t>Individualflaschen </a:t>
            </a:r>
            <a:r>
              <a:rPr lang="de-DE" dirty="0"/>
              <a:t>sind speziell gestaltete  Mehrwegflaschen (z.B. durch Reliefs), die nur von einem Hersteller verwendet werden. </a:t>
            </a:r>
          </a:p>
        </p:txBody>
      </p:sp>
      <p:pic>
        <p:nvPicPr>
          <p:cNvPr id="12" name="Grafik 11">
            <a:extLst>
              <a:ext uri="{FF2B5EF4-FFF2-40B4-BE49-F238E27FC236}">
                <a16:creationId xmlns:a16="http://schemas.microsoft.com/office/drawing/2014/main" id="{A812A1DB-2A13-40B5-B0DF-48732EBB9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958" y="3985558"/>
            <a:ext cx="6038181" cy="2751162"/>
          </a:xfrm>
          <a:prstGeom prst="rect">
            <a:avLst/>
          </a:prstGeom>
        </p:spPr>
      </p:pic>
      <p:sp>
        <p:nvSpPr>
          <p:cNvPr id="5" name="Rechteck 4">
            <a:extLst>
              <a:ext uri="{FF2B5EF4-FFF2-40B4-BE49-F238E27FC236}">
                <a16:creationId xmlns:a16="http://schemas.microsoft.com/office/drawing/2014/main" id="{C975BDBE-65C8-450C-81B2-EB8C8246A7B7}"/>
              </a:ext>
            </a:extLst>
          </p:cNvPr>
          <p:cNvSpPr/>
          <p:nvPr/>
        </p:nvSpPr>
        <p:spPr>
          <a:xfrm>
            <a:off x="6747981" y="6085184"/>
            <a:ext cx="323421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Die Perlenflasche als Poolflasche</a:t>
            </a:r>
          </a:p>
        </p:txBody>
      </p:sp>
    </p:spTree>
    <p:extLst>
      <p:ext uri="{BB962C8B-B14F-4D97-AF65-F5344CB8AC3E}">
        <p14:creationId xmlns:p14="http://schemas.microsoft.com/office/powerpoint/2010/main" val="68950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Picture 7">
            <a:extLst>
              <a:ext uri="{FF2B5EF4-FFF2-40B4-BE49-F238E27FC236}">
                <a16:creationId xmlns:a16="http://schemas.microsoft.com/office/drawing/2014/main" id="{D30B944E-A4BD-437B-9B48-82E9F82F4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272" y="1773390"/>
            <a:ext cx="1834727" cy="183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Grafik 21">
            <a:extLst>
              <a:ext uri="{FF2B5EF4-FFF2-40B4-BE49-F238E27FC236}">
                <a16:creationId xmlns:a16="http://schemas.microsoft.com/office/drawing/2014/main" id="{A30897E6-0246-4870-87C9-E634386198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0999" y="1625564"/>
            <a:ext cx="3306523" cy="2081801"/>
          </a:xfrm>
          <a:prstGeom prst="rect">
            <a:avLst/>
          </a:prstGeom>
        </p:spPr>
      </p:pic>
      <p:sp>
        <p:nvSpPr>
          <p:cNvPr id="2" name="Titel 1">
            <a:extLst>
              <a:ext uri="{FF2B5EF4-FFF2-40B4-BE49-F238E27FC236}">
                <a16:creationId xmlns:a16="http://schemas.microsoft.com/office/drawing/2014/main" id="{79826C5F-E42D-444B-B454-CA8B0C1E1A6A}"/>
              </a:ext>
            </a:extLst>
          </p:cNvPr>
          <p:cNvSpPr>
            <a:spLocks noGrp="1"/>
          </p:cNvSpPr>
          <p:nvPr>
            <p:ph type="title"/>
          </p:nvPr>
        </p:nvSpPr>
        <p:spPr>
          <a:xfrm>
            <a:off x="838200" y="1140738"/>
            <a:ext cx="10515600" cy="769544"/>
          </a:xfrm>
        </p:spPr>
        <p:txBody>
          <a:bodyPr>
            <a:noAutofit/>
          </a:bodyPr>
          <a:lstStyle/>
          <a:p>
            <a:br>
              <a:rPr lang="de-DE" sz="3400" b="1" dirty="0">
                <a:solidFill>
                  <a:srgbClr val="04566D"/>
                </a:solidFill>
                <a:latin typeface="Calibri" pitchFamily="34" charset="0"/>
                <a:cs typeface="Arial" panose="020B0604020202020204" pitchFamily="34" charset="0"/>
              </a:rPr>
            </a:br>
            <a:br>
              <a:rPr lang="de-DE" sz="3600" b="1" dirty="0"/>
            </a:br>
            <a:endParaRPr lang="de-DE" sz="3400" b="1" dirty="0">
              <a:solidFill>
                <a:srgbClr val="04566D"/>
              </a:solidFill>
              <a:latin typeface="Calibri" pitchFamily="34" charset="0"/>
              <a:cs typeface="Arial" panose="020B0604020202020204" pitchFamily="34" charset="0"/>
            </a:endParaRPr>
          </a:p>
        </p:txBody>
      </p:sp>
      <p:sp>
        <p:nvSpPr>
          <p:cNvPr id="4" name="Textfeld 3"/>
          <p:cNvSpPr txBox="1"/>
          <p:nvPr/>
        </p:nvSpPr>
        <p:spPr>
          <a:xfrm>
            <a:off x="868284" y="843378"/>
            <a:ext cx="8010753" cy="461665"/>
          </a:xfrm>
          <a:prstGeom prst="rect">
            <a:avLst/>
          </a:prstGeom>
          <a:noFill/>
        </p:spPr>
        <p:txBody>
          <a:bodyPr wrap="square" rtlCol="0">
            <a:spAutoFit/>
          </a:bodyPr>
          <a:lstStyle/>
          <a:p>
            <a:r>
              <a:rPr lang="de-DE" sz="2400" b="1" dirty="0">
                <a:solidFill>
                  <a:srgbClr val="04566D"/>
                </a:solidFill>
                <a:latin typeface="Calibri" pitchFamily="34" charset="0"/>
                <a:cs typeface="Arial" panose="020B0604020202020204" pitchFamily="34" charset="0"/>
              </a:rPr>
              <a:t>Mehrweg: nicht nur bei Flaschen - Beispiele</a:t>
            </a:r>
          </a:p>
        </p:txBody>
      </p:sp>
      <p:pic>
        <p:nvPicPr>
          <p:cNvPr id="20" name="Grafik 19">
            <a:extLst>
              <a:ext uri="{FF2B5EF4-FFF2-40B4-BE49-F238E27FC236}">
                <a16:creationId xmlns:a16="http://schemas.microsoft.com/office/drawing/2014/main" id="{1315AA82-7987-42B9-A7F8-B9ABCF97219C}"/>
              </a:ext>
            </a:extLst>
          </p:cNvPr>
          <p:cNvPicPr>
            <a:picLocks noChangeAspect="1"/>
          </p:cNvPicPr>
          <p:nvPr/>
        </p:nvPicPr>
        <p:blipFill>
          <a:blip r:embed="rId5"/>
          <a:stretch>
            <a:fillRect/>
          </a:stretch>
        </p:blipFill>
        <p:spPr>
          <a:xfrm>
            <a:off x="920399" y="1605456"/>
            <a:ext cx="2333625" cy="1657350"/>
          </a:xfrm>
          <a:prstGeom prst="rect">
            <a:avLst/>
          </a:prstGeom>
        </p:spPr>
      </p:pic>
      <p:pic>
        <p:nvPicPr>
          <p:cNvPr id="21" name="Grafik 20">
            <a:extLst>
              <a:ext uri="{FF2B5EF4-FFF2-40B4-BE49-F238E27FC236}">
                <a16:creationId xmlns:a16="http://schemas.microsoft.com/office/drawing/2014/main" id="{F175639A-9B4F-47A5-9C81-C4ECB02131A5}"/>
              </a:ext>
            </a:extLst>
          </p:cNvPr>
          <p:cNvPicPr>
            <a:picLocks noChangeAspect="1"/>
          </p:cNvPicPr>
          <p:nvPr/>
        </p:nvPicPr>
        <p:blipFill>
          <a:blip r:embed="rId6"/>
          <a:stretch>
            <a:fillRect/>
          </a:stretch>
        </p:blipFill>
        <p:spPr>
          <a:xfrm>
            <a:off x="4917233" y="3156939"/>
            <a:ext cx="2477903" cy="1858427"/>
          </a:xfrm>
          <a:prstGeom prst="rect">
            <a:avLst/>
          </a:prstGeom>
        </p:spPr>
      </p:pic>
      <p:sp>
        <p:nvSpPr>
          <p:cNvPr id="23" name="Rechteck 22">
            <a:extLst>
              <a:ext uri="{FF2B5EF4-FFF2-40B4-BE49-F238E27FC236}">
                <a16:creationId xmlns:a16="http://schemas.microsoft.com/office/drawing/2014/main" id="{A4F006F9-2E9F-485C-B118-DD695BA84D53}"/>
              </a:ext>
            </a:extLst>
          </p:cNvPr>
          <p:cNvSpPr/>
          <p:nvPr/>
        </p:nvSpPr>
        <p:spPr>
          <a:xfrm>
            <a:off x="6025091" y="1263168"/>
            <a:ext cx="2823633" cy="923330"/>
          </a:xfrm>
          <a:prstGeom prst="rect">
            <a:avLst/>
          </a:prstGeom>
        </p:spPr>
        <p:txBody>
          <a:bodyPr wrap="square">
            <a:spAutoFit/>
          </a:bodyPr>
          <a:lstStyle/>
          <a:p>
            <a:r>
              <a:rPr lang="de-DE" b="1" dirty="0" err="1">
                <a:cs typeface="Arial" panose="020B0604020202020204" pitchFamily="34" charset="0"/>
              </a:rPr>
              <a:t>Recup</a:t>
            </a:r>
            <a:endParaRPr lang="de-DE" b="1" dirty="0">
              <a:cs typeface="Arial" panose="020B0604020202020204" pitchFamily="34" charset="0"/>
            </a:endParaRPr>
          </a:p>
          <a:p>
            <a:r>
              <a:rPr lang="de-DE" dirty="0">
                <a:cs typeface="Arial" panose="020B0604020202020204" pitchFamily="34" charset="0"/>
              </a:rPr>
              <a:t>(Mehrwegbecher für Coffee-</a:t>
            </a:r>
            <a:r>
              <a:rPr lang="de-DE" dirty="0" err="1">
                <a:cs typeface="Arial" panose="020B0604020202020204" pitchFamily="34" charset="0"/>
              </a:rPr>
              <a:t>to</a:t>
            </a:r>
            <a:r>
              <a:rPr lang="de-DE" dirty="0">
                <a:cs typeface="Arial" panose="020B0604020202020204" pitchFamily="34" charset="0"/>
              </a:rPr>
              <a:t>-Go, Pfand!)</a:t>
            </a:r>
          </a:p>
        </p:txBody>
      </p:sp>
      <p:pic>
        <p:nvPicPr>
          <p:cNvPr id="24" name="Grafik 23">
            <a:extLst>
              <a:ext uri="{FF2B5EF4-FFF2-40B4-BE49-F238E27FC236}">
                <a16:creationId xmlns:a16="http://schemas.microsoft.com/office/drawing/2014/main" id="{30E73B59-75F6-4C8D-86C0-CC9D5B71CE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1000" y="4786677"/>
            <a:ext cx="3657600" cy="1714500"/>
          </a:xfrm>
          <a:prstGeom prst="rect">
            <a:avLst/>
          </a:prstGeom>
        </p:spPr>
      </p:pic>
      <p:sp>
        <p:nvSpPr>
          <p:cNvPr id="25" name="Textfeld 24">
            <a:extLst>
              <a:ext uri="{FF2B5EF4-FFF2-40B4-BE49-F238E27FC236}">
                <a16:creationId xmlns:a16="http://schemas.microsoft.com/office/drawing/2014/main" id="{426AC659-57DB-48F9-AF45-26C2888CB54F}"/>
              </a:ext>
            </a:extLst>
          </p:cNvPr>
          <p:cNvSpPr txBox="1"/>
          <p:nvPr/>
        </p:nvSpPr>
        <p:spPr>
          <a:xfrm>
            <a:off x="3438437" y="5850070"/>
            <a:ext cx="3424399" cy="646331"/>
          </a:xfrm>
          <a:prstGeom prst="rect">
            <a:avLst/>
          </a:prstGeom>
          <a:noFill/>
        </p:spPr>
        <p:txBody>
          <a:bodyPr wrap="none" rtlCol="0">
            <a:spAutoFit/>
          </a:bodyPr>
          <a:lstStyle/>
          <a:p>
            <a:r>
              <a:rPr lang="de-DE" b="1" dirty="0">
                <a:cs typeface="Arial" panose="020B0604020202020204" pitchFamily="34" charset="0"/>
              </a:rPr>
              <a:t>Pizza-Mehrweg-Karton aus Plastik</a:t>
            </a:r>
          </a:p>
          <a:p>
            <a:r>
              <a:rPr lang="de-DE" dirty="0">
                <a:cs typeface="Arial" panose="020B0604020202020204" pitchFamily="34" charset="0"/>
              </a:rPr>
              <a:t>(Firma </a:t>
            </a:r>
            <a:r>
              <a:rPr lang="de-DE" dirty="0" err="1">
                <a:cs typeface="Arial" panose="020B0604020202020204" pitchFamily="34" charset="0"/>
              </a:rPr>
              <a:t>Pizzabow</a:t>
            </a:r>
            <a:r>
              <a:rPr lang="de-DE" dirty="0">
                <a:cs typeface="Arial" panose="020B0604020202020204" pitchFamily="34" charset="0"/>
              </a:rPr>
              <a:t>)</a:t>
            </a:r>
          </a:p>
        </p:txBody>
      </p:sp>
      <p:pic>
        <p:nvPicPr>
          <p:cNvPr id="5" name="Grafik 4">
            <a:extLst>
              <a:ext uri="{FF2B5EF4-FFF2-40B4-BE49-F238E27FC236}">
                <a16:creationId xmlns:a16="http://schemas.microsoft.com/office/drawing/2014/main" id="{8EDF4B55-54F9-418A-AA47-FA90DF22DE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73660" y="4743871"/>
            <a:ext cx="3516511" cy="737680"/>
          </a:xfrm>
          <a:prstGeom prst="rect">
            <a:avLst/>
          </a:prstGeom>
        </p:spPr>
      </p:pic>
      <p:sp>
        <p:nvSpPr>
          <p:cNvPr id="26" name="Rechteck 25">
            <a:extLst>
              <a:ext uri="{FF2B5EF4-FFF2-40B4-BE49-F238E27FC236}">
                <a16:creationId xmlns:a16="http://schemas.microsoft.com/office/drawing/2014/main" id="{1BBAB431-945B-484E-8266-6BA44B214CAC}"/>
              </a:ext>
            </a:extLst>
          </p:cNvPr>
          <p:cNvSpPr/>
          <p:nvPr/>
        </p:nvSpPr>
        <p:spPr>
          <a:xfrm>
            <a:off x="609600" y="3384200"/>
            <a:ext cx="4118756" cy="646331"/>
          </a:xfrm>
          <a:prstGeom prst="rect">
            <a:avLst/>
          </a:prstGeom>
        </p:spPr>
        <p:txBody>
          <a:bodyPr wrap="none">
            <a:spAutoFit/>
          </a:bodyPr>
          <a:lstStyle/>
          <a:p>
            <a:r>
              <a:rPr lang="de-DE" b="1" dirty="0"/>
              <a:t> </a:t>
            </a:r>
            <a:r>
              <a:rPr lang="de-DE" b="1" dirty="0" err="1">
                <a:cs typeface="Arial" panose="020B0604020202020204" pitchFamily="34" charset="0"/>
              </a:rPr>
              <a:t>RePack</a:t>
            </a:r>
            <a:r>
              <a:rPr lang="de-DE" b="1" dirty="0">
                <a:cs typeface="Arial" panose="020B0604020202020204" pitchFamily="34" charset="0"/>
              </a:rPr>
              <a:t> - wiederverwendbarer </a:t>
            </a:r>
          </a:p>
          <a:p>
            <a:r>
              <a:rPr lang="de-DE" b="1" dirty="0">
                <a:cs typeface="Arial" panose="020B0604020202020204" pitchFamily="34" charset="0"/>
              </a:rPr>
              <a:t> Versandbeutel </a:t>
            </a:r>
            <a:r>
              <a:rPr lang="de-DE" dirty="0">
                <a:cs typeface="Arial" panose="020B0604020202020204" pitchFamily="34" charset="0"/>
              </a:rPr>
              <a:t>(finnisches Unternehmen)</a:t>
            </a:r>
          </a:p>
        </p:txBody>
      </p:sp>
      <p:sp>
        <p:nvSpPr>
          <p:cNvPr id="3" name="Foliennummernplatzhalter 2">
            <a:extLst>
              <a:ext uri="{FF2B5EF4-FFF2-40B4-BE49-F238E27FC236}">
                <a16:creationId xmlns:a16="http://schemas.microsoft.com/office/drawing/2014/main" id="{380BBE8F-A7AA-4C8E-B28D-FBD516FFD9A4}"/>
              </a:ext>
            </a:extLst>
          </p:cNvPr>
          <p:cNvSpPr>
            <a:spLocks noGrp="1"/>
          </p:cNvSpPr>
          <p:nvPr>
            <p:ph type="sldNum" sz="quarter" idx="12"/>
          </p:nvPr>
        </p:nvSpPr>
        <p:spPr/>
        <p:txBody>
          <a:bodyPr/>
          <a:lstStyle/>
          <a:p>
            <a:fld id="{FC323FBA-58BC-4691-A045-7BD3745B68C1}" type="slidenum">
              <a:rPr lang="de-DE" smtClean="0"/>
              <a:pPr/>
              <a:t>14</a:t>
            </a:fld>
            <a:endParaRPr lang="de-DE"/>
          </a:p>
        </p:txBody>
      </p:sp>
      <p:pic>
        <p:nvPicPr>
          <p:cNvPr id="6" name="Grafik 5">
            <a:extLst>
              <a:ext uri="{FF2B5EF4-FFF2-40B4-BE49-F238E27FC236}">
                <a16:creationId xmlns:a16="http://schemas.microsoft.com/office/drawing/2014/main" id="{2C36EE44-76F2-4BC1-854C-26BB2AD15CF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82800" y="5112711"/>
            <a:ext cx="2406663" cy="1804997"/>
          </a:xfrm>
          <a:prstGeom prst="rect">
            <a:avLst/>
          </a:prstGeom>
        </p:spPr>
      </p:pic>
      <p:sp>
        <p:nvSpPr>
          <p:cNvPr id="7" name="Rechteck 6">
            <a:extLst>
              <a:ext uri="{FF2B5EF4-FFF2-40B4-BE49-F238E27FC236}">
                <a16:creationId xmlns:a16="http://schemas.microsoft.com/office/drawing/2014/main" id="{32C66188-05BF-4B75-A726-C7E5B9B8F3B1}"/>
              </a:ext>
            </a:extLst>
          </p:cNvPr>
          <p:cNvSpPr/>
          <p:nvPr/>
        </p:nvSpPr>
        <p:spPr>
          <a:xfrm>
            <a:off x="9329920" y="6038300"/>
            <a:ext cx="2402196" cy="369332"/>
          </a:xfrm>
          <a:prstGeom prst="rect">
            <a:avLst/>
          </a:prstGeom>
        </p:spPr>
        <p:txBody>
          <a:bodyPr wrap="none">
            <a:spAutoFit/>
          </a:bodyPr>
          <a:lstStyle/>
          <a:p>
            <a:r>
              <a:rPr lang="de-DE" b="1" dirty="0"/>
              <a:t>Mehrweg-Gemüsekiste</a:t>
            </a:r>
          </a:p>
        </p:txBody>
      </p:sp>
      <p:pic>
        <p:nvPicPr>
          <p:cNvPr id="9" name="Grafik 8">
            <a:extLst>
              <a:ext uri="{FF2B5EF4-FFF2-40B4-BE49-F238E27FC236}">
                <a16:creationId xmlns:a16="http://schemas.microsoft.com/office/drawing/2014/main" id="{3FBEF83C-E14C-4F4F-97CA-B3C98383635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11745" y="3127943"/>
            <a:ext cx="4086784" cy="1804997"/>
          </a:xfrm>
          <a:prstGeom prst="rect">
            <a:avLst/>
          </a:prstGeom>
        </p:spPr>
      </p:pic>
      <p:sp>
        <p:nvSpPr>
          <p:cNvPr id="10" name="Rechteck 9">
            <a:extLst>
              <a:ext uri="{FF2B5EF4-FFF2-40B4-BE49-F238E27FC236}">
                <a16:creationId xmlns:a16="http://schemas.microsoft.com/office/drawing/2014/main" id="{36419931-E785-46DE-89FB-92ADDB6696D9}"/>
              </a:ext>
            </a:extLst>
          </p:cNvPr>
          <p:cNvSpPr/>
          <p:nvPr/>
        </p:nvSpPr>
        <p:spPr>
          <a:xfrm>
            <a:off x="8851674" y="2279034"/>
            <a:ext cx="3122265" cy="923330"/>
          </a:xfrm>
          <a:prstGeom prst="rect">
            <a:avLst/>
          </a:prstGeom>
        </p:spPr>
        <p:txBody>
          <a:bodyPr wrap="none">
            <a:spAutoFit/>
          </a:bodyPr>
          <a:lstStyle/>
          <a:p>
            <a:r>
              <a:rPr lang="de-DE" b="1" dirty="0"/>
              <a:t>Europalette</a:t>
            </a:r>
          </a:p>
          <a:p>
            <a:r>
              <a:rPr lang="de-DE" dirty="0"/>
              <a:t>Flachpalette aus Holz aus dem </a:t>
            </a:r>
          </a:p>
          <a:p>
            <a:r>
              <a:rPr lang="de-DE" dirty="0"/>
              <a:t>Tauschsystem des Europools. </a:t>
            </a:r>
          </a:p>
        </p:txBody>
      </p:sp>
      <p:sp>
        <p:nvSpPr>
          <p:cNvPr id="8" name="Textfeld 7">
            <a:extLst>
              <a:ext uri="{FF2B5EF4-FFF2-40B4-BE49-F238E27FC236}">
                <a16:creationId xmlns:a16="http://schemas.microsoft.com/office/drawing/2014/main" id="{C1190CD5-F2C7-4323-BCA2-F326FBB54066}"/>
              </a:ext>
            </a:extLst>
          </p:cNvPr>
          <p:cNvSpPr txBox="1"/>
          <p:nvPr/>
        </p:nvSpPr>
        <p:spPr>
          <a:xfrm>
            <a:off x="3746500" y="1305043"/>
            <a:ext cx="1834727" cy="646331"/>
          </a:xfrm>
          <a:prstGeom prst="rect">
            <a:avLst/>
          </a:prstGeom>
          <a:noFill/>
        </p:spPr>
        <p:txBody>
          <a:bodyPr wrap="square" rtlCol="0">
            <a:spAutoFit/>
          </a:bodyPr>
          <a:lstStyle/>
          <a:p>
            <a:r>
              <a:rPr lang="de-DE" b="1" dirty="0">
                <a:cs typeface="Arial" panose="020B0604020202020204" pitchFamily="34" charset="0"/>
              </a:rPr>
              <a:t>Udo</a:t>
            </a:r>
          </a:p>
          <a:p>
            <a:r>
              <a:rPr lang="de-DE" dirty="0">
                <a:cs typeface="Arial" panose="020B0604020202020204" pitchFamily="34" charset="0"/>
              </a:rPr>
              <a:t>(Mehrwegdeckel)</a:t>
            </a:r>
            <a:endParaRPr lang="de-DE" dirty="0"/>
          </a:p>
        </p:txBody>
      </p:sp>
    </p:spTree>
    <p:extLst>
      <p:ext uri="{BB962C8B-B14F-4D97-AF65-F5344CB8AC3E}">
        <p14:creationId xmlns:p14="http://schemas.microsoft.com/office/powerpoint/2010/main" val="343295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26C5F-E42D-444B-B454-CA8B0C1E1A6A}"/>
              </a:ext>
            </a:extLst>
          </p:cNvPr>
          <p:cNvSpPr>
            <a:spLocks noGrp="1"/>
          </p:cNvSpPr>
          <p:nvPr>
            <p:ph type="title"/>
          </p:nvPr>
        </p:nvSpPr>
        <p:spPr>
          <a:xfrm>
            <a:off x="838200" y="1140738"/>
            <a:ext cx="10515600" cy="769544"/>
          </a:xfrm>
        </p:spPr>
        <p:txBody>
          <a:bodyPr>
            <a:noAutofit/>
          </a:bodyPr>
          <a:lstStyle/>
          <a:p>
            <a:r>
              <a:rPr lang="de-DE" sz="3200" b="1" dirty="0">
                <a:solidFill>
                  <a:srgbClr val="04566D"/>
                </a:solidFill>
                <a:latin typeface="Calibri" pitchFamily="34" charset="0"/>
                <a:cs typeface="Arial" panose="020B0604020202020204" pitchFamily="34" charset="0"/>
              </a:rPr>
              <a:t>Welche Kriterien sollten nachhaltige Verpackungen erfüllen?</a:t>
            </a:r>
          </a:p>
        </p:txBody>
      </p:sp>
      <p:sp>
        <p:nvSpPr>
          <p:cNvPr id="3" name="Textfeld 2"/>
          <p:cNvSpPr txBox="1"/>
          <p:nvPr/>
        </p:nvSpPr>
        <p:spPr>
          <a:xfrm>
            <a:off x="942975" y="1872615"/>
            <a:ext cx="10515600" cy="4708981"/>
          </a:xfrm>
          <a:prstGeom prst="rect">
            <a:avLst/>
          </a:prstGeom>
          <a:noFill/>
        </p:spPr>
        <p:txBody>
          <a:bodyPr wrap="square" rtlCol="0">
            <a:spAutoFit/>
          </a:bodyPr>
          <a:lstStyle/>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Funktion haben, wie Schutz vor Verderben, Verschmutzung und Verlust</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Geringe Umweltbelastung von der Herstellung bis zur Entsorgung</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Gut transportierbar und stapelbar</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Mehrfach verwendbar</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Gut recycelbar (sortenrein)</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Einzelne Teile gut voneinander trennbar</a:t>
            </a:r>
          </a:p>
          <a:p>
            <a:pPr marL="342900" marR="0" lvl="0" indent="-3429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prstClr val="black"/>
                </a:solidFill>
                <a:effectLst/>
                <a:uLnTx/>
                <a:uFillTx/>
                <a:latin typeface="Calibri"/>
                <a:ea typeface="+mn-ea"/>
                <a:cs typeface="+mn-cs"/>
              </a:rPr>
              <a:t>über das Produkt informieren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feld 3"/>
          <p:cNvSpPr txBox="1"/>
          <p:nvPr/>
        </p:nvSpPr>
        <p:spPr>
          <a:xfrm rot="1485281">
            <a:off x="8702021" y="4514210"/>
            <a:ext cx="2640652" cy="1384995"/>
          </a:xfrm>
          <a:prstGeom prst="rect">
            <a:avLst/>
          </a:prstGeom>
          <a:no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chemeClr val="accent2"/>
                </a:solidFill>
                <a:effectLst/>
                <a:uLnTx/>
                <a:uFillTx/>
                <a:latin typeface="Calibri"/>
                <a:ea typeface="+mn-ea"/>
                <a:cs typeface="+mn-cs"/>
              </a:rPr>
              <a:t>Wenn möglich am besten: unverpackt!</a:t>
            </a:r>
          </a:p>
        </p:txBody>
      </p:sp>
      <p:sp>
        <p:nvSpPr>
          <p:cNvPr id="5" name="object 3">
            <a:extLst>
              <a:ext uri="{FF2B5EF4-FFF2-40B4-BE49-F238E27FC236}">
                <a16:creationId xmlns:a16="http://schemas.microsoft.com/office/drawing/2014/main" id="{3639C17F-FB8A-4576-B69F-814CDA0048D9}"/>
              </a:ext>
            </a:extLst>
          </p:cNvPr>
          <p:cNvSpPr/>
          <p:nvPr/>
        </p:nvSpPr>
        <p:spPr>
          <a:xfrm>
            <a:off x="4371975" y="3883408"/>
            <a:ext cx="638175" cy="66116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uppieren 8"/>
          <p:cNvGrpSpPr/>
          <p:nvPr/>
        </p:nvGrpSpPr>
        <p:grpSpPr>
          <a:xfrm>
            <a:off x="5461331" y="4465226"/>
            <a:ext cx="2013104" cy="525870"/>
            <a:chOff x="3434775" y="1597629"/>
            <a:chExt cx="3757477" cy="881723"/>
          </a:xfrm>
        </p:grpSpPr>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4775" y="1597629"/>
              <a:ext cx="881723" cy="881723"/>
            </a:xfrm>
            <a:prstGeom prst="rect">
              <a:avLst/>
            </a:prstGeom>
          </p:spPr>
        </p:pic>
        <p:sp>
          <p:nvSpPr>
            <p:cNvPr id="11" name="Textfeld 10"/>
            <p:cNvSpPr txBox="1"/>
            <p:nvPr/>
          </p:nvSpPr>
          <p:spPr>
            <a:xfrm>
              <a:off x="4370180" y="1820036"/>
              <a:ext cx="2822072" cy="4128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Calibri"/>
                  <a:ea typeface="+mn-ea"/>
                  <a:cs typeface="+mn-cs"/>
                </a:rPr>
                <a:t>Beispiel:</a:t>
              </a:r>
              <a:r>
                <a:rPr kumimoji="0" lang="de-DE" sz="1000" b="0" i="0" u="none" strike="noStrike" kern="1200" cap="none" spc="0" normalizeH="0" baseline="0" noProof="0" dirty="0">
                  <a:ln>
                    <a:noFill/>
                  </a:ln>
                  <a:solidFill>
                    <a:prstClr val="black"/>
                  </a:solidFill>
                  <a:effectLst/>
                  <a:uLnTx/>
                  <a:uFillTx/>
                  <a:latin typeface="Calibri"/>
                  <a:ea typeface="+mn-ea"/>
                  <a:cs typeface="+mn-cs"/>
                </a:rPr>
                <a:t> Polyethylen (PE)</a:t>
              </a:r>
            </a:p>
          </p:txBody>
        </p:sp>
      </p:grpSp>
      <p:pic>
        <p:nvPicPr>
          <p:cNvPr id="12" name="Grafik 11">
            <a:extLst>
              <a:ext uri="{FF2B5EF4-FFF2-40B4-BE49-F238E27FC236}">
                <a16:creationId xmlns:a16="http://schemas.microsoft.com/office/drawing/2014/main" id="{2C36EE44-76F2-4BC1-854C-26BB2AD15C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99887" y="3143766"/>
            <a:ext cx="1136691" cy="852518"/>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1190" y="1872615"/>
            <a:ext cx="1164150" cy="665832"/>
          </a:xfrm>
          <a:prstGeom prst="rect">
            <a:avLst/>
          </a:prstGeom>
        </p:spPr>
      </p:pic>
      <p:pic>
        <p:nvPicPr>
          <p:cNvPr id="16"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5921" y="2642159"/>
            <a:ext cx="847344" cy="1042416"/>
          </a:xfrm>
          <a:prstGeom prst="rect">
            <a:avLst/>
          </a:prstGeom>
        </p:spPr>
      </p:pic>
      <p:cxnSp>
        <p:nvCxnSpPr>
          <p:cNvPr id="20" name="Gerade Verbindung 19"/>
          <p:cNvCxnSpPr/>
          <p:nvPr/>
        </p:nvCxnSpPr>
        <p:spPr>
          <a:xfrm flipV="1">
            <a:off x="8838611" y="2939238"/>
            <a:ext cx="476250" cy="521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8838611" y="2965524"/>
            <a:ext cx="476250" cy="304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4691062" y="5681664"/>
            <a:ext cx="31110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Calibri"/>
                <a:ea typeface="+mn-ea"/>
                <a:cs typeface="+mn-cs"/>
              </a:rPr>
              <a:t>Zutaten: Fruchtsaft, Fruchtzucker, Glucose, Gelatine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a:ln>
                  <a:noFill/>
                </a:ln>
                <a:solidFill>
                  <a:prstClr val="black"/>
                </a:solidFill>
                <a:effectLst/>
                <a:uLnTx/>
                <a:uFillTx/>
                <a:latin typeface="Calibri"/>
                <a:ea typeface="+mn-ea"/>
                <a:cs typeface="+mn-cs"/>
              </a:rPr>
              <a:t>Gummibärchen sind für die Zähne gut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000" b="0" i="0" u="none" strike="noStrike" kern="1200" cap="none" spc="0" normalizeH="0" baseline="0" noProof="0" dirty="0">
                <a:ln>
                  <a:noFill/>
                </a:ln>
                <a:solidFill>
                  <a:prstClr val="black"/>
                </a:solidFill>
                <a:effectLst/>
                <a:uLnTx/>
                <a:uFillTx/>
                <a:latin typeface="Calibri"/>
                <a:ea typeface="+mn-ea"/>
                <a:cs typeface="+mn-cs"/>
              </a:rPr>
              <a:t>Gummibärchen enthalten kaum Zucker</a:t>
            </a:r>
          </a:p>
        </p:txBody>
      </p:sp>
    </p:spTree>
    <p:extLst>
      <p:ext uri="{BB962C8B-B14F-4D97-AF65-F5344CB8AC3E}">
        <p14:creationId xmlns:p14="http://schemas.microsoft.com/office/powerpoint/2010/main" val="527676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E2C7316-606E-46A8-90D8-70688DBE772D}"/>
              </a:ext>
            </a:extLst>
          </p:cNvPr>
          <p:cNvSpPr>
            <a:spLocks noGrp="1"/>
          </p:cNvSpPr>
          <p:nvPr>
            <p:ph type="sldNum" sz="quarter" idx="12"/>
          </p:nvPr>
        </p:nvSpPr>
        <p:spPr/>
        <p:txBody>
          <a:bodyPr/>
          <a:lstStyle/>
          <a:p>
            <a:fld id="{FC323FBA-58BC-4691-A045-7BD3745B68C1}" type="slidenum">
              <a:rPr lang="de-DE" smtClean="0"/>
              <a:pPr/>
              <a:t>16</a:t>
            </a:fld>
            <a:endParaRPr lang="de-DE"/>
          </a:p>
        </p:txBody>
      </p:sp>
      <p:pic>
        <p:nvPicPr>
          <p:cNvPr id="4" name="Grafik 3">
            <a:extLst>
              <a:ext uri="{FF2B5EF4-FFF2-40B4-BE49-F238E27FC236}">
                <a16:creationId xmlns:a16="http://schemas.microsoft.com/office/drawing/2014/main" id="{3B534122-FD5D-4D26-9FA1-A2177150FD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76" y="3838675"/>
            <a:ext cx="3685965" cy="2765125"/>
          </a:xfrm>
          <a:prstGeom prst="rect">
            <a:avLst/>
          </a:prstGeom>
        </p:spPr>
      </p:pic>
      <p:pic>
        <p:nvPicPr>
          <p:cNvPr id="5" name="Grafik 4" descr="Unverpacktladen">
            <a:extLst>
              <a:ext uri="{FF2B5EF4-FFF2-40B4-BE49-F238E27FC236}">
                <a16:creationId xmlns:a16="http://schemas.microsoft.com/office/drawing/2014/main" id="{78CE60A5-0C08-468E-8586-FD523B7B285A}"/>
              </a:ext>
            </a:extLst>
          </p:cNvPr>
          <p:cNvPicPr/>
          <p:nvPr/>
        </p:nvPicPr>
        <p:blipFill>
          <a:blip r:embed="rId4" cstate="print"/>
          <a:srcRect/>
          <a:stretch>
            <a:fillRect/>
          </a:stretch>
        </p:blipFill>
        <p:spPr bwMode="auto">
          <a:xfrm>
            <a:off x="960176" y="1910283"/>
            <a:ext cx="3685965" cy="2464010"/>
          </a:xfrm>
          <a:prstGeom prst="rect">
            <a:avLst/>
          </a:prstGeom>
          <a:noFill/>
          <a:ln w="9525">
            <a:noFill/>
            <a:miter lim="800000"/>
            <a:headEnd/>
            <a:tailEnd/>
          </a:ln>
        </p:spPr>
      </p:pic>
      <p:sp>
        <p:nvSpPr>
          <p:cNvPr id="2" name="Textfeld 1">
            <a:extLst>
              <a:ext uri="{FF2B5EF4-FFF2-40B4-BE49-F238E27FC236}">
                <a16:creationId xmlns:a16="http://schemas.microsoft.com/office/drawing/2014/main" id="{7DBCA612-4056-4FBC-9816-DD5173692C66}"/>
              </a:ext>
            </a:extLst>
          </p:cNvPr>
          <p:cNvSpPr txBox="1"/>
          <p:nvPr/>
        </p:nvSpPr>
        <p:spPr>
          <a:xfrm>
            <a:off x="5246426" y="1910282"/>
            <a:ext cx="6229350" cy="5078313"/>
          </a:xfrm>
          <a:prstGeom prst="rect">
            <a:avLst/>
          </a:prstGeom>
          <a:noFill/>
        </p:spPr>
        <p:txBody>
          <a:bodyPr wrap="square" rtlCol="0">
            <a:spAutoFit/>
          </a:bodyPr>
          <a:lstStyle/>
          <a:p>
            <a:r>
              <a:rPr lang="de-DE" sz="1800" b="1" dirty="0"/>
              <a:t>Tipps </a:t>
            </a:r>
          </a:p>
          <a:p>
            <a:pPr marL="342900" indent="-342900">
              <a:buFont typeface="Arial" panose="020B0604020202020204" pitchFamily="34" charset="0"/>
              <a:buChar char="•"/>
            </a:pPr>
            <a:r>
              <a:rPr lang="de-DE" sz="1800" dirty="0"/>
              <a:t>Stoffbeutel zum Einkauf mitnehmen</a:t>
            </a:r>
          </a:p>
          <a:p>
            <a:pPr marL="342900" indent="-342900">
              <a:buFont typeface="Arial" panose="020B0604020202020204" pitchFamily="34" charset="0"/>
              <a:buChar char="•"/>
            </a:pPr>
            <a:r>
              <a:rPr lang="de-DE" sz="1800" dirty="0"/>
              <a:t>Unverpacktes kaufen (Unverpackt-Läden regional, auch mobile Läden mit regionalen Produkten)</a:t>
            </a:r>
          </a:p>
          <a:p>
            <a:pPr marL="342900" indent="-342900">
              <a:buFont typeface="Arial" panose="020B0604020202020204" pitchFamily="34" charset="0"/>
              <a:buChar char="•"/>
            </a:pPr>
            <a:r>
              <a:rPr lang="de-DE" sz="1800" dirty="0"/>
              <a:t>Dosen/Gläser/Boxen verwenden für den Einkauf und Essen unterwegs</a:t>
            </a:r>
          </a:p>
          <a:p>
            <a:pPr marL="342900" indent="-342900">
              <a:buFont typeface="Arial" panose="020B0604020202020204" pitchFamily="34" charset="0"/>
              <a:buChar char="•"/>
            </a:pPr>
            <a:r>
              <a:rPr lang="de-DE" sz="1800" dirty="0"/>
              <a:t>Zu Mehrwegprodukten greifen, Kaffeekapseln und Einmalbecher stehen lassen</a:t>
            </a:r>
          </a:p>
          <a:p>
            <a:pPr marL="342900" indent="-342900">
              <a:buFont typeface="Arial" panose="020B0604020202020204" pitchFamily="34" charset="0"/>
              <a:buChar char="•"/>
            </a:pPr>
            <a:r>
              <a:rPr lang="de-DE" sz="1800" dirty="0"/>
              <a:t>Große Packungen wählen und doppelt und unnötig Verpacktes meiden</a:t>
            </a:r>
          </a:p>
          <a:p>
            <a:pPr marL="342900" indent="-342900">
              <a:buFont typeface="Arial" panose="020B0604020202020204" pitchFamily="34" charset="0"/>
              <a:buChar char="•"/>
            </a:pPr>
            <a:r>
              <a:rPr lang="de-DE" dirty="0"/>
              <a:t>Unverpackt e.V.: </a:t>
            </a:r>
            <a:r>
              <a:rPr lang="de-DE" dirty="0">
                <a:hlinkClick r:id="rId5"/>
              </a:rPr>
              <a:t>www.unverpackt-verband.de</a:t>
            </a:r>
            <a:br>
              <a:rPr lang="de-DE" dirty="0"/>
            </a:br>
            <a:r>
              <a:rPr lang="de-DE" dirty="0"/>
              <a:t>Webseite des Verbandes der unverpackt-Läden</a:t>
            </a:r>
          </a:p>
          <a:p>
            <a:pPr marL="342900" indent="-342900">
              <a:buFont typeface="Arial" panose="020B0604020202020204" pitchFamily="34" charset="0"/>
              <a:buChar char="•"/>
            </a:pPr>
            <a:r>
              <a:rPr lang="de-DE" sz="1800" dirty="0"/>
              <a:t>Zero </a:t>
            </a:r>
            <a:r>
              <a:rPr lang="de-DE" sz="1800" dirty="0" err="1"/>
              <a:t>Waste</a:t>
            </a:r>
            <a:r>
              <a:rPr lang="de-DE" sz="1800" dirty="0"/>
              <a:t> </a:t>
            </a:r>
            <a:r>
              <a:rPr lang="de-DE" sz="1800" dirty="0" err="1"/>
              <a:t>Map</a:t>
            </a:r>
            <a:r>
              <a:rPr lang="de-DE" sz="1800" dirty="0"/>
              <a:t>: https://zerowastemap.org/de/</a:t>
            </a:r>
            <a:br>
              <a:rPr lang="de-DE" sz="1800" dirty="0"/>
            </a:br>
            <a:r>
              <a:rPr lang="de-DE" sz="1800" dirty="0"/>
              <a:t>Interaktive Landkarte mit Hinweisen zu unverpackten Einkaufsmöglichkeiten</a:t>
            </a:r>
          </a:p>
          <a:p>
            <a:pPr marL="342900" indent="-342900">
              <a:buFont typeface="Arial" panose="020B0604020202020204" pitchFamily="34" charset="0"/>
              <a:buChar char="•"/>
            </a:pPr>
            <a:r>
              <a:rPr lang="de-DE" dirty="0"/>
              <a:t>Forschungsprojekt </a:t>
            </a:r>
            <a:r>
              <a:rPr lang="de-DE" dirty="0" err="1"/>
              <a:t>Innoredux</a:t>
            </a:r>
            <a:r>
              <a:rPr lang="de-DE" dirty="0"/>
              <a:t>, https://www.plastik-reduzieren.de</a:t>
            </a:r>
            <a:endParaRPr lang="de-DE" sz="1800" dirty="0"/>
          </a:p>
          <a:p>
            <a:endParaRPr lang="de-DE" dirty="0"/>
          </a:p>
        </p:txBody>
      </p:sp>
      <p:sp>
        <p:nvSpPr>
          <p:cNvPr id="6" name="Titel 1">
            <a:extLst>
              <a:ext uri="{FF2B5EF4-FFF2-40B4-BE49-F238E27FC236}">
                <a16:creationId xmlns:a16="http://schemas.microsoft.com/office/drawing/2014/main" id="{66C228B1-7C24-4211-B40C-5A1AA5B78B96}"/>
              </a:ext>
            </a:extLst>
          </p:cNvPr>
          <p:cNvSpPr>
            <a:spLocks noGrp="1"/>
          </p:cNvSpPr>
          <p:nvPr>
            <p:ph type="title"/>
          </p:nvPr>
        </p:nvSpPr>
        <p:spPr>
          <a:xfrm>
            <a:off x="838200" y="1140738"/>
            <a:ext cx="10515600" cy="769544"/>
          </a:xfrm>
        </p:spPr>
        <p:txBody>
          <a:bodyPr>
            <a:noAutofit/>
          </a:bodyPr>
          <a:lstStyle/>
          <a:p>
            <a:r>
              <a:rPr lang="de-DE" sz="3200" b="1" dirty="0">
                <a:solidFill>
                  <a:srgbClr val="04566D"/>
                </a:solidFill>
                <a:latin typeface="Calibri" pitchFamily="34" charset="0"/>
                <a:cs typeface="Arial" panose="020B0604020202020204" pitchFamily="34" charset="0"/>
              </a:rPr>
              <a:t>Unverpackt einkaufen – im Laden und mobil regional</a:t>
            </a:r>
          </a:p>
        </p:txBody>
      </p:sp>
    </p:spTree>
    <p:extLst>
      <p:ext uri="{BB962C8B-B14F-4D97-AF65-F5344CB8AC3E}">
        <p14:creationId xmlns:p14="http://schemas.microsoft.com/office/powerpoint/2010/main" val="2288483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E2C7316-606E-46A8-90D8-70688DBE772D}"/>
              </a:ext>
            </a:extLst>
          </p:cNvPr>
          <p:cNvSpPr>
            <a:spLocks noGrp="1"/>
          </p:cNvSpPr>
          <p:nvPr>
            <p:ph type="sldNum" sz="quarter" idx="12"/>
          </p:nvPr>
        </p:nvSpPr>
        <p:spPr/>
        <p:txBody>
          <a:bodyPr/>
          <a:lstStyle/>
          <a:p>
            <a:fld id="{FC323FBA-58BC-4691-A045-7BD3745B68C1}" type="slidenum">
              <a:rPr lang="de-DE" smtClean="0"/>
              <a:pPr/>
              <a:t>17</a:t>
            </a:fld>
            <a:endParaRPr lang="de-DE"/>
          </a:p>
        </p:txBody>
      </p:sp>
    </p:spTree>
    <p:extLst>
      <p:ext uri="{BB962C8B-B14F-4D97-AF65-F5344CB8AC3E}">
        <p14:creationId xmlns:p14="http://schemas.microsoft.com/office/powerpoint/2010/main" val="320257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E2C7316-606E-46A8-90D8-70688DBE77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323FBA-58BC-4691-A045-7BD3745B68C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Grafik 6" descr="Frauen, die Lebensmittel kaufen">
            <a:extLst>
              <a:ext uri="{FF2B5EF4-FFF2-40B4-BE49-F238E27FC236}">
                <a16:creationId xmlns:a16="http://schemas.microsoft.com/office/drawing/2014/main" id="{B44A9F1B-DC85-44CD-91AB-765F38D0C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558800"/>
            <a:ext cx="9448799" cy="6299200"/>
          </a:xfrm>
          <a:prstGeom prst="rect">
            <a:avLst/>
          </a:prstGeom>
        </p:spPr>
      </p:pic>
      <p:sp>
        <p:nvSpPr>
          <p:cNvPr id="2" name="Textfeld 1">
            <a:extLst>
              <a:ext uri="{FF2B5EF4-FFF2-40B4-BE49-F238E27FC236}">
                <a16:creationId xmlns:a16="http://schemas.microsoft.com/office/drawing/2014/main" id="{CFAC382E-0BDB-43A3-BBFC-354985E9C436}"/>
              </a:ext>
            </a:extLst>
          </p:cNvPr>
          <p:cNvSpPr txBox="1"/>
          <p:nvPr/>
        </p:nvSpPr>
        <p:spPr>
          <a:xfrm>
            <a:off x="708111" y="2433595"/>
            <a:ext cx="5895889" cy="3493264"/>
          </a:xfrm>
          <a:prstGeom prst="rect">
            <a:avLst/>
          </a:prstGeom>
          <a:noFill/>
        </p:spPr>
        <p:txBody>
          <a:bodyPr wrap="square" rtlCol="0">
            <a:spAutoFit/>
          </a:bodyPr>
          <a:lstStyle/>
          <a:p>
            <a:r>
              <a:rPr lang="de-DE" sz="2400" b="1" dirty="0"/>
              <a:t>Verpackungen bestehen aus folgenden Materialien:</a:t>
            </a:r>
          </a:p>
          <a:p>
            <a:pPr marL="342900" indent="-342900">
              <a:spcBef>
                <a:spcPts val="600"/>
              </a:spcBef>
              <a:buFont typeface="Arial" panose="020B0604020202020204" pitchFamily="34" charset="0"/>
              <a:buChar char="•"/>
            </a:pPr>
            <a:r>
              <a:rPr lang="de-DE" sz="2400" b="1" dirty="0"/>
              <a:t>Glas</a:t>
            </a:r>
          </a:p>
          <a:p>
            <a:pPr marL="342900" indent="-342900">
              <a:buFont typeface="Arial" panose="020B0604020202020204" pitchFamily="34" charset="0"/>
              <a:buChar char="•"/>
            </a:pPr>
            <a:r>
              <a:rPr lang="de-DE" sz="2400" b="1" dirty="0"/>
              <a:t>Papier und Karton</a:t>
            </a:r>
          </a:p>
          <a:p>
            <a:pPr marL="342900" indent="-342900">
              <a:buFont typeface="Arial" panose="020B0604020202020204" pitchFamily="34" charset="0"/>
              <a:buChar char="•"/>
            </a:pPr>
            <a:r>
              <a:rPr lang="de-DE" sz="2400" b="1" dirty="0"/>
              <a:t>Stoff</a:t>
            </a:r>
          </a:p>
          <a:p>
            <a:pPr marL="342900" indent="-342900">
              <a:buFont typeface="Arial" panose="020B0604020202020204" pitchFamily="34" charset="0"/>
              <a:buChar char="•"/>
            </a:pPr>
            <a:r>
              <a:rPr lang="de-DE" sz="2400" b="1" dirty="0" err="1"/>
              <a:t>Aluminum</a:t>
            </a:r>
            <a:endParaRPr lang="de-DE" sz="2400" b="1" dirty="0"/>
          </a:p>
          <a:p>
            <a:pPr marL="342900" indent="-342900">
              <a:buFont typeface="Arial" panose="020B0604020202020204" pitchFamily="34" charset="0"/>
              <a:buChar char="•"/>
            </a:pPr>
            <a:r>
              <a:rPr lang="de-DE" sz="2400" b="1" dirty="0"/>
              <a:t>Weißblech</a:t>
            </a:r>
          </a:p>
          <a:p>
            <a:pPr marL="342900" indent="-342900">
              <a:buFont typeface="Arial" panose="020B0604020202020204" pitchFamily="34" charset="0"/>
              <a:buChar char="•"/>
            </a:pPr>
            <a:r>
              <a:rPr lang="de-DE" sz="2400" b="1" dirty="0"/>
              <a:t>verschiedene Kunststoffe</a:t>
            </a:r>
          </a:p>
          <a:p>
            <a:pPr marL="342900" indent="-342900">
              <a:buFont typeface="Arial" panose="020B0604020202020204" pitchFamily="34" charset="0"/>
              <a:buChar char="•"/>
            </a:pPr>
            <a:r>
              <a:rPr lang="de-DE" sz="2400" b="1" dirty="0"/>
              <a:t>Verbundmaterialien</a:t>
            </a:r>
          </a:p>
        </p:txBody>
      </p:sp>
      <p:sp>
        <p:nvSpPr>
          <p:cNvPr id="8" name="Textfeld 7">
            <a:extLst>
              <a:ext uri="{FF2B5EF4-FFF2-40B4-BE49-F238E27FC236}">
                <a16:creationId xmlns:a16="http://schemas.microsoft.com/office/drawing/2014/main" id="{F6CBECA8-9765-4377-AD9E-89C5ACFF6833}"/>
              </a:ext>
            </a:extLst>
          </p:cNvPr>
          <p:cNvSpPr txBox="1"/>
          <p:nvPr/>
        </p:nvSpPr>
        <p:spPr>
          <a:xfrm>
            <a:off x="708111" y="1376539"/>
            <a:ext cx="3378200" cy="646331"/>
          </a:xfrm>
          <a:prstGeom prst="rect">
            <a:avLst/>
          </a:prstGeom>
          <a:noFill/>
        </p:spPr>
        <p:txBody>
          <a:bodyPr wrap="square" rtlCol="0">
            <a:spAutoFit/>
          </a:bodyPr>
          <a:lstStyle/>
          <a:p>
            <a:r>
              <a:rPr lang="de-DE" sz="3600" b="1" dirty="0">
                <a:solidFill>
                  <a:schemeClr val="accent2">
                    <a:lumMod val="75000"/>
                  </a:schemeClr>
                </a:solidFill>
              </a:rPr>
              <a:t>Einkaufen</a:t>
            </a:r>
          </a:p>
        </p:txBody>
      </p:sp>
    </p:spTree>
    <p:extLst>
      <p:ext uri="{BB962C8B-B14F-4D97-AF65-F5344CB8AC3E}">
        <p14:creationId xmlns:p14="http://schemas.microsoft.com/office/powerpoint/2010/main" val="74978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9826C5F-E42D-444B-B454-CA8B0C1E1A6A}"/>
              </a:ext>
            </a:extLst>
          </p:cNvPr>
          <p:cNvSpPr>
            <a:spLocks noGrp="1"/>
          </p:cNvSpPr>
          <p:nvPr>
            <p:ph type="title"/>
          </p:nvPr>
        </p:nvSpPr>
        <p:spPr>
          <a:xfrm>
            <a:off x="716817" y="839411"/>
            <a:ext cx="10515600" cy="769544"/>
          </a:xfrm>
        </p:spPr>
        <p:txBody>
          <a:bodyPr>
            <a:noAutofit/>
          </a:bodyPr>
          <a:lstStyle/>
          <a:p>
            <a:r>
              <a:rPr kumimoji="0" lang="de-DE" sz="3600" b="1" i="0" u="none" strike="noStrike" kern="1200" cap="none" spc="0" normalizeH="0" baseline="0" noProof="0" dirty="0">
                <a:ln>
                  <a:noFill/>
                </a:ln>
                <a:solidFill>
                  <a:schemeClr val="accent2">
                    <a:lumMod val="75000"/>
                  </a:schemeClr>
                </a:solidFill>
                <a:effectLst/>
                <a:uLnTx/>
                <a:uFillTx/>
                <a:latin typeface="Calibri"/>
                <a:ea typeface="+mn-ea"/>
                <a:cs typeface="+mn-cs"/>
              </a:rPr>
              <a:t>Diskussion in der Klasse:</a:t>
            </a:r>
            <a:endParaRPr lang="de-DE" sz="3400" b="1" dirty="0">
              <a:solidFill>
                <a:srgbClr val="04566D"/>
              </a:solidFill>
              <a:latin typeface="Calibri" pitchFamily="34" charset="0"/>
              <a:cs typeface="Arial" panose="020B0604020202020204" pitchFamily="34" charset="0"/>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295" y="2632189"/>
            <a:ext cx="1320361" cy="2981325"/>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8720" y="2632189"/>
            <a:ext cx="1100709" cy="3026004"/>
          </a:xfrm>
          <a:prstGeom prst="rect">
            <a:avLst/>
          </a:prstGeom>
        </p:spPr>
      </p:pic>
      <p:pic>
        <p:nvPicPr>
          <p:cNvPr id="7" name="Grafi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3211" y="2621191"/>
            <a:ext cx="1238250" cy="3048000"/>
          </a:xfrm>
          <a:prstGeom prst="rect">
            <a:avLst/>
          </a:prstGeom>
        </p:spPr>
      </p:pic>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1136" y="3175114"/>
            <a:ext cx="1667256" cy="2438400"/>
          </a:xfrm>
          <a:prstGeom prst="rect">
            <a:avLst/>
          </a:prstGeom>
        </p:spPr>
      </p:pic>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12152" y="2292736"/>
            <a:ext cx="1066800" cy="3320778"/>
          </a:xfrm>
          <a:prstGeom prst="rect">
            <a:avLst/>
          </a:prstGeom>
        </p:spPr>
      </p:pic>
      <p:pic>
        <p:nvPicPr>
          <p:cNvPr id="10" name="Grafik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049" y="3409950"/>
            <a:ext cx="2438400" cy="1161288"/>
          </a:xfrm>
          <a:prstGeom prst="rect">
            <a:avLst/>
          </a:prstGeom>
        </p:spPr>
      </p:pic>
      <p:sp>
        <p:nvSpPr>
          <p:cNvPr id="11" name="Rechteck 10"/>
          <p:cNvSpPr/>
          <p:nvPr/>
        </p:nvSpPr>
        <p:spPr>
          <a:xfrm>
            <a:off x="1274056" y="4802743"/>
            <a:ext cx="14523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Pappe/Papier</a:t>
            </a:r>
          </a:p>
        </p:txBody>
      </p:sp>
      <p:sp>
        <p:nvSpPr>
          <p:cNvPr id="12" name="Rechteck 11"/>
          <p:cNvSpPr/>
          <p:nvPr/>
        </p:nvSpPr>
        <p:spPr>
          <a:xfrm>
            <a:off x="8864121" y="5834776"/>
            <a:ext cx="118128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Weißblech</a:t>
            </a:r>
          </a:p>
        </p:txBody>
      </p:sp>
      <p:sp>
        <p:nvSpPr>
          <p:cNvPr id="13" name="Rechteck 12"/>
          <p:cNvSpPr/>
          <p:nvPr/>
        </p:nvSpPr>
        <p:spPr>
          <a:xfrm>
            <a:off x="5087295" y="5888593"/>
            <a:ext cx="12105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Aluminium</a:t>
            </a:r>
          </a:p>
        </p:txBody>
      </p:sp>
      <p:sp>
        <p:nvSpPr>
          <p:cNvPr id="14" name="Rechteck 13"/>
          <p:cNvSpPr/>
          <p:nvPr/>
        </p:nvSpPr>
        <p:spPr>
          <a:xfrm>
            <a:off x="3290917" y="5888593"/>
            <a:ext cx="168103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Glas (</a:t>
            </a:r>
            <a:r>
              <a:rPr kumimoji="0" lang="de-DE" sz="1800" b="0" i="0" u="none" strike="noStrike" kern="1200" cap="none" spc="0" normalizeH="0" baseline="0" noProof="0" dirty="0" err="1">
                <a:ln>
                  <a:noFill/>
                </a:ln>
                <a:solidFill>
                  <a:prstClr val="black"/>
                </a:solidFill>
                <a:effectLst/>
                <a:uLnTx/>
                <a:uFillTx/>
                <a:latin typeface="Calibri"/>
                <a:ea typeface="+mn-ea"/>
                <a:cs typeface="+mn-cs"/>
              </a:rPr>
              <a:t>Mehrweg</a:t>
            </a:r>
            <a:r>
              <a:rPr kumimoji="0" lang="de-DE"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5" name="Rechteck 14"/>
          <p:cNvSpPr/>
          <p:nvPr/>
        </p:nvSpPr>
        <p:spPr>
          <a:xfrm>
            <a:off x="781049" y="1538598"/>
            <a:ext cx="909637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prstClr val="black"/>
                </a:solidFill>
                <a:effectLst/>
                <a:uLnTx/>
                <a:uFillTx/>
                <a:latin typeface="Calibri"/>
                <a:ea typeface="+mn-ea"/>
                <a:cs typeface="+mn-cs"/>
              </a:rPr>
              <a:t>Welches dieser Materialien ist am klimafreundlichsten?</a:t>
            </a:r>
          </a:p>
        </p:txBody>
      </p:sp>
      <p:sp>
        <p:nvSpPr>
          <p:cNvPr id="16" name="Rechteck 15"/>
          <p:cNvSpPr/>
          <p:nvPr/>
        </p:nvSpPr>
        <p:spPr>
          <a:xfrm>
            <a:off x="6903211" y="5888593"/>
            <a:ext cx="145059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Glas (Einweg)</a:t>
            </a:r>
          </a:p>
        </p:txBody>
      </p:sp>
      <p:sp>
        <p:nvSpPr>
          <p:cNvPr id="17" name="Textfeld 16"/>
          <p:cNvSpPr txBox="1"/>
          <p:nvPr/>
        </p:nvSpPr>
        <p:spPr>
          <a:xfrm>
            <a:off x="1274056" y="5919370"/>
            <a:ext cx="1838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Calibri"/>
                <a:ea typeface="+mn-ea"/>
                <a:cs typeface="+mn-cs"/>
              </a:rPr>
              <a:t>Fotos: Wila Bonn</a:t>
            </a:r>
          </a:p>
        </p:txBody>
      </p:sp>
      <p:sp>
        <p:nvSpPr>
          <p:cNvPr id="18" name="Rechteck 17"/>
          <p:cNvSpPr/>
          <p:nvPr/>
        </p:nvSpPr>
        <p:spPr>
          <a:xfrm>
            <a:off x="10612152" y="5834776"/>
            <a:ext cx="118455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Kunststoff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(Einweg)</a:t>
            </a:r>
          </a:p>
        </p:txBody>
      </p:sp>
    </p:spTree>
    <p:extLst>
      <p:ext uri="{BB962C8B-B14F-4D97-AF65-F5344CB8AC3E}">
        <p14:creationId xmlns:p14="http://schemas.microsoft.com/office/powerpoint/2010/main" val="113082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E2C7316-606E-46A8-90D8-70688DBE772D}"/>
              </a:ext>
            </a:extLst>
          </p:cNvPr>
          <p:cNvSpPr>
            <a:spLocks noGrp="1"/>
          </p:cNvSpPr>
          <p:nvPr>
            <p:ph type="sldNum" sz="quarter" idx="12"/>
          </p:nvPr>
        </p:nvSpPr>
        <p:spPr/>
        <p:txBody>
          <a:bodyPr/>
          <a:lstStyle/>
          <a:p>
            <a:fld id="{FC323FBA-58BC-4691-A045-7BD3745B68C1}" type="slidenum">
              <a:rPr lang="de-DE" smtClean="0"/>
              <a:pPr/>
              <a:t>4</a:t>
            </a:fld>
            <a:endParaRPr lang="de-DE"/>
          </a:p>
        </p:txBody>
      </p:sp>
      <p:pic>
        <p:nvPicPr>
          <p:cNvPr id="14" name="Grafik 13" descr="Plastikflaschenabfall auf einem Strand">
            <a:extLst>
              <a:ext uri="{FF2B5EF4-FFF2-40B4-BE49-F238E27FC236}">
                <a16:creationId xmlns:a16="http://schemas.microsoft.com/office/drawing/2014/main" id="{9C38F486-E1E3-4530-B4EE-49A7AEB23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566653"/>
            <a:ext cx="12192000" cy="6583447"/>
          </a:xfrm>
          <a:prstGeom prst="rect">
            <a:avLst/>
          </a:prstGeom>
        </p:spPr>
      </p:pic>
      <p:sp>
        <p:nvSpPr>
          <p:cNvPr id="10" name="Textfeld 9">
            <a:extLst>
              <a:ext uri="{FF2B5EF4-FFF2-40B4-BE49-F238E27FC236}">
                <a16:creationId xmlns:a16="http://schemas.microsoft.com/office/drawing/2014/main" id="{8C444BF6-33FE-45A4-9A75-0A875C1A576A}"/>
              </a:ext>
            </a:extLst>
          </p:cNvPr>
          <p:cNvSpPr txBox="1"/>
          <p:nvPr/>
        </p:nvSpPr>
        <p:spPr>
          <a:xfrm>
            <a:off x="9865496" y="1359789"/>
            <a:ext cx="1812325" cy="400110"/>
          </a:xfrm>
          <a:prstGeom prst="rect">
            <a:avLst/>
          </a:prstGeom>
          <a:noFill/>
        </p:spPr>
        <p:txBody>
          <a:bodyPr wrap="square" rtlCol="0">
            <a:spAutoFit/>
          </a:bodyPr>
          <a:lstStyle/>
          <a:p>
            <a:r>
              <a:rPr lang="de-DE" sz="1000" dirty="0"/>
              <a:t>Zahlen für 2019 vom Umweltbundesamt 2021</a:t>
            </a:r>
          </a:p>
        </p:txBody>
      </p:sp>
      <p:sp>
        <p:nvSpPr>
          <p:cNvPr id="5" name="Textfeld 4">
            <a:extLst>
              <a:ext uri="{FF2B5EF4-FFF2-40B4-BE49-F238E27FC236}">
                <a16:creationId xmlns:a16="http://schemas.microsoft.com/office/drawing/2014/main" id="{3E2D944B-23ED-43E6-A15C-E47D6DBFFE8C}"/>
              </a:ext>
            </a:extLst>
          </p:cNvPr>
          <p:cNvSpPr txBox="1"/>
          <p:nvPr/>
        </p:nvSpPr>
        <p:spPr>
          <a:xfrm>
            <a:off x="892773" y="781571"/>
            <a:ext cx="8609573" cy="1077218"/>
          </a:xfrm>
          <a:prstGeom prst="rect">
            <a:avLst/>
          </a:prstGeom>
          <a:noFill/>
        </p:spPr>
        <p:txBody>
          <a:bodyPr wrap="square" rtlCol="0">
            <a:spAutoFit/>
          </a:bodyPr>
          <a:lstStyle/>
          <a:p>
            <a:pPr algn="l"/>
            <a:endParaRPr lang="de-DE" sz="1800" b="0" i="0" u="none" strike="noStrike" baseline="0" dirty="0">
              <a:solidFill>
                <a:srgbClr val="000000"/>
              </a:solidFill>
            </a:endParaRPr>
          </a:p>
          <a:p>
            <a:r>
              <a:rPr lang="de-DE" sz="1800" b="0" i="0" u="none" strike="noStrike" baseline="0" dirty="0">
                <a:solidFill>
                  <a:srgbClr val="000000"/>
                </a:solidFill>
              </a:rPr>
              <a:t> </a:t>
            </a:r>
          </a:p>
          <a:p>
            <a:r>
              <a:rPr lang="de-DE" sz="2800" b="1" i="0" u="none" strike="noStrike" baseline="0" dirty="0">
                <a:solidFill>
                  <a:srgbClr val="000000"/>
                </a:solidFill>
              </a:rPr>
              <a:t>8,59 Millionen Tonnen Verpackungsabfälle in Haushalten </a:t>
            </a:r>
          </a:p>
        </p:txBody>
      </p:sp>
      <p:sp>
        <p:nvSpPr>
          <p:cNvPr id="2" name="Textfeld 1">
            <a:extLst>
              <a:ext uri="{FF2B5EF4-FFF2-40B4-BE49-F238E27FC236}">
                <a16:creationId xmlns:a16="http://schemas.microsoft.com/office/drawing/2014/main" id="{8C8EC863-E9C3-4BEB-B76F-01ADEC6AC0B4}"/>
              </a:ext>
            </a:extLst>
          </p:cNvPr>
          <p:cNvSpPr txBox="1"/>
          <p:nvPr/>
        </p:nvSpPr>
        <p:spPr>
          <a:xfrm>
            <a:off x="756293" y="306791"/>
            <a:ext cx="8832550" cy="1354217"/>
          </a:xfrm>
          <a:prstGeom prst="rect">
            <a:avLst/>
          </a:prstGeom>
          <a:noFill/>
        </p:spPr>
        <p:txBody>
          <a:bodyPr wrap="square" rtlCol="0">
            <a:spAutoFit/>
          </a:bodyPr>
          <a:lstStyle/>
          <a:p>
            <a:pPr algn="l"/>
            <a:endParaRPr lang="de-DE" sz="1800" b="0" i="0" u="none" strike="noStrike" baseline="0" dirty="0">
              <a:solidFill>
                <a:srgbClr val="000000"/>
              </a:solidFill>
              <a:latin typeface="Tahoma" panose="020B0604030504040204" pitchFamily="34" charset="0"/>
            </a:endParaRPr>
          </a:p>
          <a:p>
            <a:r>
              <a:rPr lang="de-DE" sz="1800" b="0" i="0" u="none" strike="noStrike" baseline="0" dirty="0">
                <a:solidFill>
                  <a:srgbClr val="000000"/>
                </a:solidFill>
                <a:latin typeface="Tahoma" panose="020B0604030504040204" pitchFamily="34" charset="0"/>
              </a:rPr>
              <a:t> </a:t>
            </a:r>
          </a:p>
          <a:p>
            <a:r>
              <a:rPr lang="de-DE" sz="2800" b="1" i="0" u="none" strike="noStrike" baseline="0" dirty="0">
                <a:solidFill>
                  <a:srgbClr val="000000"/>
                </a:solidFill>
              </a:rPr>
              <a:t>18,9 Millionen Tonnen Verpackungsabfälle gesamt </a:t>
            </a:r>
            <a:endParaRPr lang="de-DE" sz="2800" b="0" i="0" u="none" strike="noStrike" baseline="0" dirty="0">
              <a:solidFill>
                <a:srgbClr val="000000"/>
              </a:solidFill>
            </a:endParaRPr>
          </a:p>
          <a:p>
            <a:endParaRPr lang="de-DE" dirty="0"/>
          </a:p>
        </p:txBody>
      </p:sp>
      <p:sp>
        <p:nvSpPr>
          <p:cNvPr id="7" name="Textfeld 6">
            <a:extLst>
              <a:ext uri="{FF2B5EF4-FFF2-40B4-BE49-F238E27FC236}">
                <a16:creationId xmlns:a16="http://schemas.microsoft.com/office/drawing/2014/main" id="{08CDA14F-64B0-432F-BE61-759D3B70707D}"/>
              </a:ext>
            </a:extLst>
          </p:cNvPr>
          <p:cNvSpPr txBox="1"/>
          <p:nvPr/>
        </p:nvSpPr>
        <p:spPr>
          <a:xfrm>
            <a:off x="756292" y="2073707"/>
            <a:ext cx="3942708" cy="646331"/>
          </a:xfrm>
          <a:prstGeom prst="rect">
            <a:avLst/>
          </a:prstGeom>
          <a:noFill/>
        </p:spPr>
        <p:txBody>
          <a:bodyPr wrap="square" rtlCol="0">
            <a:spAutoFit/>
          </a:bodyPr>
          <a:lstStyle/>
          <a:p>
            <a:r>
              <a:rPr lang="de-DE" sz="3600" b="1" dirty="0">
                <a:solidFill>
                  <a:schemeClr val="accent2">
                    <a:lumMod val="75000"/>
                  </a:schemeClr>
                </a:solidFill>
              </a:rPr>
              <a:t>Verpackungsabfälle</a:t>
            </a:r>
          </a:p>
        </p:txBody>
      </p:sp>
    </p:spTree>
    <p:extLst>
      <p:ext uri="{BB962C8B-B14F-4D97-AF65-F5344CB8AC3E}">
        <p14:creationId xmlns:p14="http://schemas.microsoft.com/office/powerpoint/2010/main" val="325801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Foto: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4" y="4499886"/>
            <a:ext cx="2381250" cy="15240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9826C5F-E42D-444B-B454-CA8B0C1E1A6A}"/>
              </a:ext>
            </a:extLst>
          </p:cNvPr>
          <p:cNvSpPr>
            <a:spLocks noGrp="1"/>
          </p:cNvSpPr>
          <p:nvPr>
            <p:ph type="title"/>
          </p:nvPr>
        </p:nvSpPr>
        <p:spPr>
          <a:xfrm>
            <a:off x="195943" y="1023256"/>
            <a:ext cx="10134600" cy="511630"/>
          </a:xfrm>
        </p:spPr>
        <p:txBody>
          <a:bodyPr>
            <a:noAutofit/>
          </a:bodyPr>
          <a:lstStyle/>
          <a:p>
            <a:r>
              <a:rPr lang="de-DE" sz="3400" b="1" dirty="0">
                <a:solidFill>
                  <a:srgbClr val="04566D"/>
                </a:solidFill>
                <a:latin typeface="+mn-lt"/>
                <a:cs typeface="Arial" panose="020B0604020202020204" pitchFamily="34" charset="0"/>
              </a:rPr>
              <a:t>Abfallwirtschaft/Kreislaufwirtschaftsgesetz</a:t>
            </a:r>
            <a:br>
              <a:rPr lang="de-DE" sz="3400" b="1" dirty="0">
                <a:solidFill>
                  <a:srgbClr val="04566D"/>
                </a:solidFill>
                <a:latin typeface="+mn-lt"/>
                <a:cs typeface="Arial" panose="020B0604020202020204" pitchFamily="34" charset="0"/>
              </a:rPr>
            </a:br>
            <a:endParaRPr lang="de-DE" sz="3400" b="1" dirty="0">
              <a:solidFill>
                <a:schemeClr val="tx1">
                  <a:lumMod val="50000"/>
                  <a:lumOff val="50000"/>
                </a:schemeClr>
              </a:solidFill>
              <a:latin typeface="+mn-lt"/>
              <a:cs typeface="Arial" panose="020B0604020202020204" pitchFamily="34" charset="0"/>
            </a:endParaRPr>
          </a:p>
        </p:txBody>
      </p:sp>
      <p:sp>
        <p:nvSpPr>
          <p:cNvPr id="3" name="Textfeld 2"/>
          <p:cNvSpPr txBox="1"/>
          <p:nvPr/>
        </p:nvSpPr>
        <p:spPr>
          <a:xfrm>
            <a:off x="293914" y="1495774"/>
            <a:ext cx="1076597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n-ea"/>
                <a:cs typeface="+mn-cs"/>
              </a:rPr>
              <a:t>Die 5 Stufen der Abfallhierarchie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Abfallvermeidung (die beste Lösung)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Wiederverwendung (z.B. Second Hand Kleidung)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Recycling (stoffliche Verwertung)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Energetische Verwertung (Verbrennung, um </a:t>
            </a:r>
            <a:br>
              <a:rPr kumimoji="0" lang="de-DE" sz="2400" b="0" i="0" u="none" strike="noStrike" kern="1200" cap="none" spc="0" normalizeH="0" baseline="0" noProof="0" dirty="0">
                <a:ln>
                  <a:noFill/>
                </a:ln>
                <a:solidFill>
                  <a:prstClr val="black"/>
                </a:solidFill>
                <a:effectLst/>
                <a:uLnTx/>
                <a:uFillTx/>
                <a:latin typeface="Calibri"/>
                <a:ea typeface="+mn-ea"/>
                <a:cs typeface="+mn-cs"/>
              </a:rPr>
            </a:br>
            <a:r>
              <a:rPr kumimoji="0" lang="de-DE" sz="2400" b="0" i="0" u="none" strike="noStrike" kern="1200" cap="none" spc="0" normalizeH="0" baseline="0" noProof="0" dirty="0">
                <a:ln>
                  <a:noFill/>
                </a:ln>
                <a:solidFill>
                  <a:prstClr val="black"/>
                </a:solidFill>
                <a:effectLst/>
                <a:uLnTx/>
                <a:uFillTx/>
                <a:latin typeface="Calibri"/>
                <a:ea typeface="+mn-ea"/>
                <a:cs typeface="+mn-cs"/>
              </a:rPr>
              <a:t>Strom und Wärme zu gewinnen)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de-DE" sz="2400" b="0" i="0" u="none" strike="noStrike" kern="1200" cap="none" spc="0" normalizeH="0" baseline="0" noProof="0" dirty="0">
                <a:ln>
                  <a:noFill/>
                </a:ln>
                <a:solidFill>
                  <a:prstClr val="black"/>
                </a:solidFill>
                <a:effectLst/>
                <a:uLnTx/>
                <a:uFillTx/>
                <a:latin typeface="Calibri"/>
                <a:ea typeface="+mn-ea"/>
                <a:cs typeface="+mn-cs"/>
              </a:rPr>
              <a:t>Abfallbeseitigung </a:t>
            </a:r>
            <a:endParaRPr kumimoji="0" lang="de-D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feld 4"/>
          <p:cNvSpPr txBox="1"/>
          <p:nvPr/>
        </p:nvSpPr>
        <p:spPr>
          <a:xfrm>
            <a:off x="2939139" y="4499886"/>
            <a:ext cx="60524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n-ea"/>
                <a:cs typeface="+mn-cs"/>
              </a:rPr>
              <a:t>Recycling</a:t>
            </a:r>
            <a:r>
              <a:rPr kumimoji="0" lang="de-DE" sz="2400" b="0" i="0" u="none" strike="noStrike" kern="1200" cap="none" spc="0" normalizeH="0" baseline="0" noProof="0" dirty="0">
                <a:ln>
                  <a:noFill/>
                </a:ln>
                <a:solidFill>
                  <a:prstClr val="black"/>
                </a:solidFill>
                <a:effectLst/>
                <a:uLnTx/>
                <a:uFillTx/>
                <a:latin typeface="Calibri"/>
                <a:ea typeface="+mn-ea"/>
                <a:cs typeface="+mn-cs"/>
              </a:rPr>
              <a:t> bedeutet, den Rohstoff wieder in den Kreislauf zurückzubringen; z.B. Umweltpapier aus Altpapier oder neues Glas aus Altglas</a:t>
            </a: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2429" y="1495774"/>
            <a:ext cx="5124450" cy="2981325"/>
          </a:xfrm>
          <a:prstGeom prst="rect">
            <a:avLst/>
          </a:prstGeom>
        </p:spPr>
      </p:pic>
      <p:sp>
        <p:nvSpPr>
          <p:cNvPr id="6" name="Rechteck 5"/>
          <p:cNvSpPr/>
          <p:nvPr/>
        </p:nvSpPr>
        <p:spPr>
          <a:xfrm>
            <a:off x="10033908" y="4173430"/>
            <a:ext cx="183696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Calibri"/>
                <a:ea typeface="+mn-ea"/>
                <a:cs typeface="+mn-cs"/>
              </a:rPr>
              <a:t>www.plastikalternative.de</a:t>
            </a:r>
          </a:p>
        </p:txBody>
      </p:sp>
    </p:spTree>
    <p:extLst>
      <p:ext uri="{BB962C8B-B14F-4D97-AF65-F5344CB8AC3E}">
        <p14:creationId xmlns:p14="http://schemas.microsoft.com/office/powerpoint/2010/main" val="3537717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E2C7316-606E-46A8-90D8-70688DBE772D}"/>
              </a:ext>
            </a:extLst>
          </p:cNvPr>
          <p:cNvSpPr>
            <a:spLocks noGrp="1"/>
          </p:cNvSpPr>
          <p:nvPr>
            <p:ph type="sldNum" sz="quarter" idx="12"/>
          </p:nvPr>
        </p:nvSpPr>
        <p:spPr/>
        <p:txBody>
          <a:bodyPr/>
          <a:lstStyle/>
          <a:p>
            <a:fld id="{FC323FBA-58BC-4691-A045-7BD3745B68C1}" type="slidenum">
              <a:rPr lang="de-DE" smtClean="0"/>
              <a:pPr/>
              <a:t>6</a:t>
            </a:fld>
            <a:endParaRPr lang="de-DE"/>
          </a:p>
        </p:txBody>
      </p:sp>
      <p:sp>
        <p:nvSpPr>
          <p:cNvPr id="6" name="Textfeld 5">
            <a:extLst>
              <a:ext uri="{FF2B5EF4-FFF2-40B4-BE49-F238E27FC236}">
                <a16:creationId xmlns:a16="http://schemas.microsoft.com/office/drawing/2014/main" id="{8371BBF6-ABCF-4923-B514-C10FAC072DE1}"/>
              </a:ext>
            </a:extLst>
          </p:cNvPr>
          <p:cNvSpPr txBox="1"/>
          <p:nvPr/>
        </p:nvSpPr>
        <p:spPr>
          <a:xfrm>
            <a:off x="401256" y="4549676"/>
            <a:ext cx="6110755" cy="2123658"/>
          </a:xfrm>
          <a:prstGeom prst="rect">
            <a:avLst/>
          </a:prstGeom>
          <a:noFill/>
        </p:spPr>
        <p:txBody>
          <a:bodyPr wrap="square" rtlCol="0">
            <a:spAutoFit/>
          </a:bodyPr>
          <a:lstStyle/>
          <a:p>
            <a:r>
              <a:rPr lang="de-DE" sz="2400" b="1" i="0" u="none" strike="noStrike" baseline="0" dirty="0">
                <a:solidFill>
                  <a:schemeClr val="accent1">
                    <a:lumMod val="50000"/>
                  </a:schemeClr>
                </a:solidFill>
              </a:rPr>
              <a:t>Wertstoff</a:t>
            </a:r>
            <a:r>
              <a:rPr lang="de-DE" sz="2400" b="1" dirty="0">
                <a:solidFill>
                  <a:schemeClr val="accent1">
                    <a:lumMod val="50000"/>
                  </a:schemeClr>
                </a:solidFill>
              </a:rPr>
              <a:t>recycling insgesamt</a:t>
            </a:r>
            <a:endParaRPr lang="de-DE" sz="2400" b="1" i="0" u="none" strike="noStrike" baseline="0" dirty="0">
              <a:solidFill>
                <a:srgbClr val="000000"/>
              </a:solidFill>
            </a:endParaRPr>
          </a:p>
          <a:p>
            <a:r>
              <a:rPr lang="de-DE" sz="1800" b="1" i="0" u="none" strike="noStrike" baseline="0" dirty="0">
                <a:solidFill>
                  <a:srgbClr val="000000"/>
                </a:solidFill>
              </a:rPr>
              <a:t>3,1 Millionen Tonnen CO</a:t>
            </a:r>
            <a:r>
              <a:rPr lang="de-DE" sz="1800" b="1" i="0" u="none" strike="noStrike" baseline="-25000" dirty="0">
                <a:solidFill>
                  <a:srgbClr val="000000"/>
                </a:solidFill>
              </a:rPr>
              <a:t>2</a:t>
            </a:r>
            <a:r>
              <a:rPr lang="de-DE" sz="1800" b="1" i="0" u="none" strike="noStrike" baseline="0" dirty="0">
                <a:solidFill>
                  <a:srgbClr val="000000"/>
                </a:solidFill>
              </a:rPr>
              <a:t>-Äquivalente </a:t>
            </a:r>
            <a:endParaRPr lang="de-DE" sz="1800" b="0" i="0" u="none" strike="noStrike" baseline="0" dirty="0">
              <a:solidFill>
                <a:srgbClr val="000000"/>
              </a:solidFill>
            </a:endParaRPr>
          </a:p>
          <a:p>
            <a:r>
              <a:rPr lang="de-DE" sz="1800" b="0" i="0" u="none" strike="noStrike" baseline="0" dirty="0">
                <a:solidFill>
                  <a:srgbClr val="000000"/>
                </a:solidFill>
              </a:rPr>
              <a:t>Das Recycling von Verpackungen aus der Gelben Tonne/Sack, aus Glas sowie aus Papier, Pappe und Karton spart mindestens 3,1 Millionen Tonnen CO</a:t>
            </a:r>
            <a:r>
              <a:rPr lang="de-DE" sz="1800" b="0" i="0" u="none" strike="noStrike" baseline="-25000" dirty="0">
                <a:solidFill>
                  <a:srgbClr val="000000"/>
                </a:solidFill>
              </a:rPr>
              <a:t>2</a:t>
            </a:r>
            <a:r>
              <a:rPr lang="de-DE" sz="1800" b="0" i="0" u="none" strike="noStrike" baseline="0" dirty="0">
                <a:solidFill>
                  <a:srgbClr val="000000"/>
                </a:solidFill>
              </a:rPr>
              <a:t>-Äquivalente pro Jahr in Deutschland ein. Das entspricht den Emissionen einer Stadt in der Größe von Bonn im gleichen Zeitraum. </a:t>
            </a:r>
            <a:r>
              <a:rPr lang="de-DE" sz="1000" b="0" i="0" u="none" strike="noStrike" baseline="0" dirty="0">
                <a:solidFill>
                  <a:srgbClr val="000000"/>
                </a:solidFill>
              </a:rPr>
              <a:t>Öko-Institut, Freiburg, 2016</a:t>
            </a:r>
            <a:endParaRPr lang="de-DE" sz="1000" dirty="0"/>
          </a:p>
        </p:txBody>
      </p:sp>
      <p:sp>
        <p:nvSpPr>
          <p:cNvPr id="7" name="Textfeld 6">
            <a:extLst>
              <a:ext uri="{FF2B5EF4-FFF2-40B4-BE49-F238E27FC236}">
                <a16:creationId xmlns:a16="http://schemas.microsoft.com/office/drawing/2014/main" id="{C7F24EE5-4CB8-4660-A328-A4DF1D5D62E4}"/>
              </a:ext>
            </a:extLst>
          </p:cNvPr>
          <p:cNvSpPr txBox="1"/>
          <p:nvPr/>
        </p:nvSpPr>
        <p:spPr>
          <a:xfrm>
            <a:off x="7095177" y="4468274"/>
            <a:ext cx="4695567" cy="2154436"/>
          </a:xfrm>
          <a:prstGeom prst="rect">
            <a:avLst/>
          </a:prstGeom>
          <a:noFill/>
        </p:spPr>
        <p:txBody>
          <a:bodyPr wrap="square" rtlCol="0">
            <a:spAutoFit/>
          </a:bodyPr>
          <a:lstStyle/>
          <a:p>
            <a:pPr algn="l"/>
            <a:endParaRPr lang="de-DE" sz="1800" b="0" i="0" u="none" strike="noStrike" baseline="0" dirty="0">
              <a:solidFill>
                <a:srgbClr val="000000"/>
              </a:solidFill>
              <a:latin typeface="Tahoma" panose="020B0604030504040204" pitchFamily="34" charset="0"/>
            </a:endParaRPr>
          </a:p>
          <a:p>
            <a:r>
              <a:rPr lang="de-DE" sz="2400" b="1" i="0" u="none" strike="noStrike" baseline="0" dirty="0">
                <a:solidFill>
                  <a:schemeClr val="accent1">
                    <a:lumMod val="50000"/>
                  </a:schemeClr>
                </a:solidFill>
              </a:rPr>
              <a:t>Kunststoff</a:t>
            </a:r>
          </a:p>
          <a:p>
            <a:r>
              <a:rPr lang="de-DE" dirty="0">
                <a:solidFill>
                  <a:srgbClr val="000000"/>
                </a:solidFill>
              </a:rPr>
              <a:t>Jede Tonne Recyclingkunststoff</a:t>
            </a:r>
            <a:r>
              <a:rPr lang="de-DE" sz="1800" b="0" i="0" u="none" strike="noStrike" baseline="0" dirty="0">
                <a:solidFill>
                  <a:srgbClr val="000000"/>
                </a:solidFill>
              </a:rPr>
              <a:t>, die statt Neuware eingesetzt wird, vermeidet zwischen 1,5 und 3,2 Tonnen klimarelevanter Treibhausgase in Form von CO</a:t>
            </a:r>
            <a:r>
              <a:rPr lang="de-DE" b="0" i="0" u="none" strike="noStrike" baseline="-25000" dirty="0">
                <a:solidFill>
                  <a:srgbClr val="000000"/>
                </a:solidFill>
              </a:rPr>
              <a:t>2</a:t>
            </a:r>
            <a:r>
              <a:rPr lang="de-DE" sz="1800" b="0" i="0" u="none" strike="noStrike" baseline="0" dirty="0">
                <a:solidFill>
                  <a:srgbClr val="000000"/>
                </a:solidFill>
              </a:rPr>
              <a:t>- Äquivalenten. </a:t>
            </a:r>
            <a:r>
              <a:rPr lang="de-DE" sz="1000" b="0" i="0" u="none" strike="noStrike" baseline="0" dirty="0">
                <a:solidFill>
                  <a:srgbClr val="000000"/>
                </a:solidFill>
              </a:rPr>
              <a:t>Hochschule Magdeburg-Stendal, Studie im Auftrag der </a:t>
            </a:r>
            <a:r>
              <a:rPr lang="de-DE" sz="1000" b="0" i="0" u="none" strike="noStrike" baseline="0" dirty="0" err="1">
                <a:solidFill>
                  <a:srgbClr val="000000"/>
                </a:solidFill>
              </a:rPr>
              <a:t>mtm</a:t>
            </a:r>
            <a:r>
              <a:rPr lang="de-DE" sz="1000" b="0" i="0" u="none" strike="noStrike" baseline="0" dirty="0">
                <a:solidFill>
                  <a:srgbClr val="000000"/>
                </a:solidFill>
              </a:rPr>
              <a:t> </a:t>
            </a:r>
            <a:r>
              <a:rPr lang="de-DE" sz="1000" b="0" i="0" u="none" strike="noStrike" baseline="0" dirty="0" err="1">
                <a:solidFill>
                  <a:srgbClr val="000000"/>
                </a:solidFill>
              </a:rPr>
              <a:t>plastics</a:t>
            </a:r>
            <a:r>
              <a:rPr lang="de-DE" sz="1000" b="0" i="0" u="none" strike="noStrike" baseline="0" dirty="0">
                <a:solidFill>
                  <a:srgbClr val="000000"/>
                </a:solidFill>
              </a:rPr>
              <a:t> GmbH, </a:t>
            </a:r>
            <a:r>
              <a:rPr lang="de-DE" sz="1000" b="0" i="0" u="none" strike="noStrike" baseline="0" dirty="0" err="1">
                <a:solidFill>
                  <a:srgbClr val="000000"/>
                </a:solidFill>
              </a:rPr>
              <a:t>Multiport</a:t>
            </a:r>
            <a:r>
              <a:rPr lang="de-DE" sz="1000" b="0" i="0" u="none" strike="noStrike" baseline="0" dirty="0">
                <a:solidFill>
                  <a:srgbClr val="000000"/>
                </a:solidFill>
              </a:rPr>
              <a:t> GmbH und </a:t>
            </a:r>
            <a:r>
              <a:rPr lang="de-DE" sz="1000" b="0" i="0" u="none" strike="noStrike" baseline="0" dirty="0" err="1">
                <a:solidFill>
                  <a:srgbClr val="000000"/>
                </a:solidFill>
              </a:rPr>
              <a:t>MultiPet</a:t>
            </a:r>
            <a:r>
              <a:rPr lang="de-DE" sz="1000" b="0" i="0" u="none" strike="noStrike" baseline="0" dirty="0">
                <a:solidFill>
                  <a:srgbClr val="000000"/>
                </a:solidFill>
              </a:rPr>
              <a:t> GmbH, 2014</a:t>
            </a:r>
            <a:endParaRPr lang="de-DE" sz="1000" dirty="0"/>
          </a:p>
        </p:txBody>
      </p:sp>
      <p:sp>
        <p:nvSpPr>
          <p:cNvPr id="8" name="Textfeld 7">
            <a:extLst>
              <a:ext uri="{FF2B5EF4-FFF2-40B4-BE49-F238E27FC236}">
                <a16:creationId xmlns:a16="http://schemas.microsoft.com/office/drawing/2014/main" id="{D54CB818-B4E3-4DFF-8809-E99AD006A8C7}"/>
              </a:ext>
            </a:extLst>
          </p:cNvPr>
          <p:cNvSpPr txBox="1"/>
          <p:nvPr/>
        </p:nvSpPr>
        <p:spPr>
          <a:xfrm>
            <a:off x="3915033" y="3158964"/>
            <a:ext cx="4695567" cy="954107"/>
          </a:xfrm>
          <a:prstGeom prst="rect">
            <a:avLst/>
          </a:prstGeom>
          <a:solidFill>
            <a:schemeClr val="accent1">
              <a:lumMod val="75000"/>
            </a:schemeClr>
          </a:solidFill>
        </p:spPr>
        <p:txBody>
          <a:bodyPr wrap="square" rtlCol="0">
            <a:spAutoFit/>
          </a:bodyPr>
          <a:lstStyle/>
          <a:p>
            <a:r>
              <a:rPr lang="de-DE" sz="3600" b="1" dirty="0">
                <a:solidFill>
                  <a:schemeClr val="bg1"/>
                </a:solidFill>
              </a:rPr>
              <a:t>Recycling spart …</a:t>
            </a:r>
          </a:p>
          <a:p>
            <a:r>
              <a:rPr lang="de-DE" sz="2000" b="1" dirty="0">
                <a:solidFill>
                  <a:schemeClr val="bg1"/>
                </a:solidFill>
              </a:rPr>
              <a:t>Rohstoffe, Energie, Wasser und Klimagase</a:t>
            </a:r>
          </a:p>
        </p:txBody>
      </p:sp>
      <p:sp>
        <p:nvSpPr>
          <p:cNvPr id="11" name="Textfeld 10">
            <a:extLst>
              <a:ext uri="{FF2B5EF4-FFF2-40B4-BE49-F238E27FC236}">
                <a16:creationId xmlns:a16="http://schemas.microsoft.com/office/drawing/2014/main" id="{4B07B9AE-7F8D-4455-A0BA-638696BA82E4}"/>
              </a:ext>
            </a:extLst>
          </p:cNvPr>
          <p:cNvSpPr txBox="1"/>
          <p:nvPr/>
        </p:nvSpPr>
        <p:spPr>
          <a:xfrm>
            <a:off x="401256" y="2106361"/>
            <a:ext cx="3361037" cy="2400657"/>
          </a:xfrm>
          <a:prstGeom prst="rect">
            <a:avLst/>
          </a:prstGeom>
          <a:noFill/>
        </p:spPr>
        <p:txBody>
          <a:bodyPr wrap="square" rtlCol="0">
            <a:spAutoFit/>
          </a:bodyPr>
          <a:lstStyle/>
          <a:p>
            <a:r>
              <a:rPr lang="de-DE" sz="2400" b="1" dirty="0">
                <a:solidFill>
                  <a:schemeClr val="accent1">
                    <a:lumMod val="50000"/>
                  </a:schemeClr>
                </a:solidFill>
              </a:rPr>
              <a:t>Papier</a:t>
            </a:r>
            <a:endParaRPr lang="de-DE" sz="2400" b="1" i="0" u="none" strike="noStrike" baseline="0" dirty="0">
              <a:solidFill>
                <a:srgbClr val="000000"/>
              </a:solidFill>
            </a:endParaRPr>
          </a:p>
          <a:p>
            <a:r>
              <a:rPr lang="de-DE" sz="1800" b="0" i="0" u="none" strike="noStrike" baseline="0" dirty="0">
                <a:solidFill>
                  <a:srgbClr val="000000"/>
                </a:solidFill>
              </a:rPr>
              <a:t>Im Vergleich zum Papier aus Frischfaser können bei der Herstellung von Recyclingpapier etwa 50 % an Energie und fast </a:t>
            </a:r>
            <a:br>
              <a:rPr lang="de-DE" sz="1800" b="0" i="0" u="none" strike="noStrike" baseline="0" dirty="0">
                <a:solidFill>
                  <a:srgbClr val="000000"/>
                </a:solidFill>
              </a:rPr>
            </a:br>
            <a:r>
              <a:rPr lang="de-DE" sz="1800" b="0" i="0" u="none" strike="noStrike" baseline="0" dirty="0">
                <a:solidFill>
                  <a:srgbClr val="000000"/>
                </a:solidFill>
              </a:rPr>
              <a:t>70 % der Wassermenge eingespart werden</a:t>
            </a:r>
            <a:r>
              <a:rPr lang="de-DE" sz="1800" b="0" i="0" u="none" strike="noStrike" baseline="0" dirty="0">
                <a:solidFill>
                  <a:srgbClr val="000000"/>
                </a:solidFill>
                <a:latin typeface="Tahoma" panose="020B0604030504040204" pitchFamily="34" charset="0"/>
              </a:rPr>
              <a:t>. </a:t>
            </a:r>
            <a:r>
              <a:rPr lang="de-DE" sz="1000" dirty="0"/>
              <a:t>Umweltbundesamt 2020</a:t>
            </a:r>
          </a:p>
          <a:p>
            <a:r>
              <a:rPr lang="de-DE" sz="1800" b="0" i="0" u="none" strike="noStrike" baseline="0" dirty="0">
                <a:solidFill>
                  <a:srgbClr val="000000"/>
                </a:solidFill>
                <a:latin typeface="Tahoma" panose="020B0604030504040204" pitchFamily="34" charset="0"/>
              </a:rPr>
              <a:t> </a:t>
            </a:r>
            <a:endParaRPr lang="de-DE" dirty="0"/>
          </a:p>
        </p:txBody>
      </p:sp>
      <p:sp>
        <p:nvSpPr>
          <p:cNvPr id="12" name="Textfeld 11">
            <a:extLst>
              <a:ext uri="{FF2B5EF4-FFF2-40B4-BE49-F238E27FC236}">
                <a16:creationId xmlns:a16="http://schemas.microsoft.com/office/drawing/2014/main" id="{2D55A8A0-E539-4FBB-B518-9AD4232DE3D5}"/>
              </a:ext>
            </a:extLst>
          </p:cNvPr>
          <p:cNvSpPr txBox="1"/>
          <p:nvPr/>
        </p:nvSpPr>
        <p:spPr>
          <a:xfrm>
            <a:off x="9137821" y="2621318"/>
            <a:ext cx="3054179" cy="1569660"/>
          </a:xfrm>
          <a:prstGeom prst="rect">
            <a:avLst/>
          </a:prstGeom>
          <a:noFill/>
        </p:spPr>
        <p:txBody>
          <a:bodyPr wrap="square" rtlCol="0">
            <a:spAutoFit/>
          </a:bodyPr>
          <a:lstStyle/>
          <a:p>
            <a:r>
              <a:rPr lang="de-DE" sz="2400" b="1" dirty="0">
                <a:solidFill>
                  <a:schemeClr val="accent1">
                    <a:lumMod val="50000"/>
                  </a:schemeClr>
                </a:solidFill>
              </a:rPr>
              <a:t>Glas</a:t>
            </a:r>
            <a:endParaRPr lang="de-DE" sz="2400" b="1" i="0" u="none" strike="noStrike" baseline="0" dirty="0">
              <a:solidFill>
                <a:srgbClr val="000000"/>
              </a:solidFill>
            </a:endParaRPr>
          </a:p>
          <a:p>
            <a:r>
              <a:rPr lang="de-DE" sz="1800" b="0" i="0" u="none" strike="noStrike" baseline="0" dirty="0">
                <a:solidFill>
                  <a:srgbClr val="000000"/>
                </a:solidFill>
              </a:rPr>
              <a:t>10 % Scherbeneinsatz reduziert die Schmelzenergie um 3 % und die CO</a:t>
            </a:r>
            <a:r>
              <a:rPr lang="de-DE" sz="1800" b="0" i="0" u="none" strike="noStrike" baseline="-25000" dirty="0">
                <a:solidFill>
                  <a:srgbClr val="000000"/>
                </a:solidFill>
              </a:rPr>
              <a:t>2</a:t>
            </a:r>
            <a:r>
              <a:rPr lang="de-DE" sz="1800" b="0" i="0" u="none" strike="noStrike" baseline="0" dirty="0">
                <a:solidFill>
                  <a:srgbClr val="000000"/>
                </a:solidFill>
              </a:rPr>
              <a:t>-Emissionen um 3,6 %. </a:t>
            </a:r>
            <a:endParaRPr lang="de-DE" dirty="0"/>
          </a:p>
        </p:txBody>
      </p:sp>
      <p:sp>
        <p:nvSpPr>
          <p:cNvPr id="13" name="Textfeld 12">
            <a:extLst>
              <a:ext uri="{FF2B5EF4-FFF2-40B4-BE49-F238E27FC236}">
                <a16:creationId xmlns:a16="http://schemas.microsoft.com/office/drawing/2014/main" id="{FAC498D8-2352-403C-9761-8CD8A3CAA5FA}"/>
              </a:ext>
            </a:extLst>
          </p:cNvPr>
          <p:cNvSpPr txBox="1"/>
          <p:nvPr/>
        </p:nvSpPr>
        <p:spPr>
          <a:xfrm>
            <a:off x="7217376" y="1015861"/>
            <a:ext cx="3361037" cy="1292662"/>
          </a:xfrm>
          <a:prstGeom prst="rect">
            <a:avLst/>
          </a:prstGeom>
          <a:noFill/>
        </p:spPr>
        <p:txBody>
          <a:bodyPr wrap="square" rtlCol="0">
            <a:spAutoFit/>
          </a:bodyPr>
          <a:lstStyle/>
          <a:p>
            <a:r>
              <a:rPr lang="de-DE" sz="2400" b="1" dirty="0">
                <a:solidFill>
                  <a:schemeClr val="accent1">
                    <a:lumMod val="50000"/>
                  </a:schemeClr>
                </a:solidFill>
              </a:rPr>
              <a:t>Aluminium</a:t>
            </a:r>
            <a:endParaRPr lang="de-DE" sz="2400" b="1" i="0" u="none" strike="noStrike" baseline="0" dirty="0">
              <a:solidFill>
                <a:srgbClr val="000000"/>
              </a:solidFill>
            </a:endParaRPr>
          </a:p>
          <a:p>
            <a:r>
              <a:rPr lang="de-DE" sz="1800" b="0" i="0" u="none" strike="noStrike" baseline="0" dirty="0">
                <a:solidFill>
                  <a:srgbClr val="000000"/>
                </a:solidFill>
              </a:rPr>
              <a:t>Recycling spart bis zu 95 % an Energie im Vergleich zur Neuherstellung ein</a:t>
            </a:r>
            <a:r>
              <a:rPr lang="de-DE" sz="1800" b="0" i="0" u="none" strike="noStrike" baseline="0" dirty="0">
                <a:solidFill>
                  <a:srgbClr val="000000"/>
                </a:solidFill>
                <a:latin typeface="Tahoma" panose="020B0604030504040204" pitchFamily="34" charset="0"/>
              </a:rPr>
              <a:t>. </a:t>
            </a:r>
            <a:endParaRPr lang="de-DE" dirty="0"/>
          </a:p>
        </p:txBody>
      </p:sp>
      <p:sp>
        <p:nvSpPr>
          <p:cNvPr id="14" name="Textfeld 13">
            <a:extLst>
              <a:ext uri="{FF2B5EF4-FFF2-40B4-BE49-F238E27FC236}">
                <a16:creationId xmlns:a16="http://schemas.microsoft.com/office/drawing/2014/main" id="{F737873B-E246-45D1-BB7C-9C83582E3E3D}"/>
              </a:ext>
            </a:extLst>
          </p:cNvPr>
          <p:cNvSpPr txBox="1"/>
          <p:nvPr/>
        </p:nvSpPr>
        <p:spPr>
          <a:xfrm>
            <a:off x="3456633" y="1051360"/>
            <a:ext cx="3361037" cy="1569660"/>
          </a:xfrm>
          <a:prstGeom prst="rect">
            <a:avLst/>
          </a:prstGeom>
          <a:noFill/>
        </p:spPr>
        <p:txBody>
          <a:bodyPr wrap="square" rtlCol="0">
            <a:spAutoFit/>
          </a:bodyPr>
          <a:lstStyle/>
          <a:p>
            <a:r>
              <a:rPr lang="de-DE" sz="2400" b="1" i="0" u="none" strike="noStrike" baseline="0" dirty="0">
                <a:solidFill>
                  <a:schemeClr val="accent1">
                    <a:lumMod val="50000"/>
                  </a:schemeClr>
                </a:solidFill>
              </a:rPr>
              <a:t>Weißblech</a:t>
            </a:r>
            <a:endParaRPr lang="de-DE" sz="2400" b="1" i="0" u="none" strike="noStrike" baseline="0" dirty="0">
              <a:solidFill>
                <a:srgbClr val="000000"/>
              </a:solidFill>
            </a:endParaRPr>
          </a:p>
          <a:p>
            <a:r>
              <a:rPr lang="de-DE" sz="1800" b="0" i="0" u="none" strike="noStrike" baseline="0" dirty="0">
                <a:solidFill>
                  <a:srgbClr val="000000"/>
                </a:solidFill>
              </a:rPr>
              <a:t>Recycling spart bis zu 75 % an Energie (80 % Treibhausgase und 40 % Wasser) im Vergleich zur Neuherstellung ein</a:t>
            </a:r>
            <a:r>
              <a:rPr lang="de-DE" sz="1800" b="0" i="0" u="none" strike="noStrike" baseline="0" dirty="0">
                <a:solidFill>
                  <a:srgbClr val="000000"/>
                </a:solidFill>
                <a:latin typeface="Tahoma" panose="020B0604030504040204" pitchFamily="34" charset="0"/>
              </a:rPr>
              <a:t>. </a:t>
            </a:r>
            <a:endParaRPr lang="de-DE" dirty="0"/>
          </a:p>
        </p:txBody>
      </p:sp>
      <p:sp>
        <p:nvSpPr>
          <p:cNvPr id="15" name="Textfeld 14">
            <a:extLst>
              <a:ext uri="{FF2B5EF4-FFF2-40B4-BE49-F238E27FC236}">
                <a16:creationId xmlns:a16="http://schemas.microsoft.com/office/drawing/2014/main" id="{1913848C-050A-40AC-907F-DFA355015DA0}"/>
              </a:ext>
            </a:extLst>
          </p:cNvPr>
          <p:cNvSpPr txBox="1"/>
          <p:nvPr/>
        </p:nvSpPr>
        <p:spPr>
          <a:xfrm>
            <a:off x="10809072" y="1754525"/>
            <a:ext cx="1382928" cy="553998"/>
          </a:xfrm>
          <a:prstGeom prst="rect">
            <a:avLst/>
          </a:prstGeom>
          <a:noFill/>
        </p:spPr>
        <p:txBody>
          <a:bodyPr wrap="square" rtlCol="0">
            <a:spAutoFit/>
          </a:bodyPr>
          <a:lstStyle/>
          <a:p>
            <a:r>
              <a:rPr lang="de-DE" sz="1000" dirty="0"/>
              <a:t>Weitere Infos:</a:t>
            </a:r>
          </a:p>
          <a:p>
            <a:r>
              <a:rPr lang="de-DE" sz="1000" dirty="0"/>
              <a:t>www.mülltrennung-wirkt.de</a:t>
            </a:r>
          </a:p>
        </p:txBody>
      </p:sp>
    </p:spTree>
    <p:extLst>
      <p:ext uri="{BB962C8B-B14F-4D97-AF65-F5344CB8AC3E}">
        <p14:creationId xmlns:p14="http://schemas.microsoft.com/office/powerpoint/2010/main" val="377265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E2C7316-606E-46A8-90D8-70688DBE772D}"/>
              </a:ext>
            </a:extLst>
          </p:cNvPr>
          <p:cNvSpPr>
            <a:spLocks noGrp="1"/>
          </p:cNvSpPr>
          <p:nvPr>
            <p:ph type="sldNum" sz="quarter" idx="12"/>
          </p:nvPr>
        </p:nvSpPr>
        <p:spPr/>
        <p:txBody>
          <a:bodyPr/>
          <a:lstStyle/>
          <a:p>
            <a:fld id="{FC323FBA-58BC-4691-A045-7BD3745B68C1}" type="slidenum">
              <a:rPr lang="de-DE" smtClean="0"/>
              <a:pPr/>
              <a:t>7</a:t>
            </a:fld>
            <a:endParaRPr lang="de-DE"/>
          </a:p>
        </p:txBody>
      </p:sp>
      <p:pic>
        <p:nvPicPr>
          <p:cNvPr id="4" name="Grafik 3">
            <a:extLst>
              <a:ext uri="{FF2B5EF4-FFF2-40B4-BE49-F238E27FC236}">
                <a16:creationId xmlns:a16="http://schemas.microsoft.com/office/drawing/2014/main" id="{00E5CA98-EAF2-400A-829F-33D7E2D3438C}"/>
              </a:ext>
            </a:extLst>
          </p:cNvPr>
          <p:cNvPicPr/>
          <p:nvPr/>
        </p:nvPicPr>
        <p:blipFill>
          <a:blip r:embed="rId3" cstate="screen">
            <a:extLst>
              <a:ext uri="{28A0092B-C50C-407E-A947-70E740481C1C}">
                <a14:useLocalDpi xmlns:a14="http://schemas.microsoft.com/office/drawing/2010/main"/>
              </a:ext>
            </a:extLst>
          </a:blip>
          <a:stretch>
            <a:fillRect/>
          </a:stretch>
        </p:blipFill>
        <p:spPr>
          <a:xfrm>
            <a:off x="622300" y="1358900"/>
            <a:ext cx="5461000" cy="5362575"/>
          </a:xfrm>
          <a:prstGeom prst="rect">
            <a:avLst/>
          </a:prstGeom>
        </p:spPr>
      </p:pic>
      <p:sp>
        <p:nvSpPr>
          <p:cNvPr id="2" name="Textfeld 1">
            <a:extLst>
              <a:ext uri="{FF2B5EF4-FFF2-40B4-BE49-F238E27FC236}">
                <a16:creationId xmlns:a16="http://schemas.microsoft.com/office/drawing/2014/main" id="{A522CC8F-D534-4F94-B1EA-9D9DD2EB4521}"/>
              </a:ext>
            </a:extLst>
          </p:cNvPr>
          <p:cNvSpPr txBox="1"/>
          <p:nvPr/>
        </p:nvSpPr>
        <p:spPr>
          <a:xfrm>
            <a:off x="6769100" y="1358900"/>
            <a:ext cx="4922520" cy="5509200"/>
          </a:xfrm>
          <a:prstGeom prst="rect">
            <a:avLst/>
          </a:prstGeom>
          <a:noFill/>
        </p:spPr>
        <p:txBody>
          <a:bodyPr wrap="square" rtlCol="0">
            <a:spAutoFit/>
          </a:bodyPr>
          <a:lstStyle/>
          <a:p>
            <a:r>
              <a:rPr lang="de-DE" sz="1800" dirty="0">
                <a:solidFill>
                  <a:srgbClr val="000000"/>
                </a:solidFill>
              </a:rPr>
              <a:t>Treibhausgase entstehen in verschiedenen Phasen des Plastik-Lebenszyklus: z.B. Herstellung (Erdöl) und Verwertung (Recycling + Verbrennung)</a:t>
            </a:r>
          </a:p>
          <a:p>
            <a:endParaRPr lang="de-DE" dirty="0">
              <a:solidFill>
                <a:srgbClr val="000000"/>
              </a:solidFill>
            </a:endParaRPr>
          </a:p>
          <a:p>
            <a:r>
              <a:rPr lang="de-DE" dirty="0">
                <a:solidFill>
                  <a:srgbClr val="000000"/>
                </a:solidFill>
              </a:rPr>
              <a:t>Jede Tonne Recyclingkunststoff</a:t>
            </a:r>
            <a:r>
              <a:rPr lang="de-DE" sz="1800" b="0" i="0" u="none" strike="noStrike" baseline="0" dirty="0">
                <a:solidFill>
                  <a:srgbClr val="000000"/>
                </a:solidFill>
              </a:rPr>
              <a:t>, die statt Neuware eingesetzt wird, vermeidet zwischen 1,5 und 3,2 Tonnen klimarelevanter Treibhausgase in Form von CO</a:t>
            </a:r>
            <a:r>
              <a:rPr lang="de-DE" b="0" i="0" u="none" strike="noStrike" baseline="-25000" dirty="0">
                <a:solidFill>
                  <a:srgbClr val="000000"/>
                </a:solidFill>
              </a:rPr>
              <a:t>2</a:t>
            </a:r>
            <a:r>
              <a:rPr lang="de-DE" sz="1800" b="0" i="0" u="none" strike="noStrike" baseline="0" dirty="0">
                <a:solidFill>
                  <a:srgbClr val="000000"/>
                </a:solidFill>
              </a:rPr>
              <a:t>- Äquivalenten. </a:t>
            </a:r>
          </a:p>
          <a:p>
            <a:endParaRPr lang="de-DE" dirty="0"/>
          </a:p>
          <a:p>
            <a:r>
              <a:rPr lang="de-DE" dirty="0"/>
              <a:t>Kunststoffe aus landwirtschaftlich erzeugten Rohstoffen (aus Zucker, Stärke oder Milch) sind ökologisch und auch fürs Klima nicht immer besser als gut recyclebare Kunststoffe aus Erdöl, es sei denn, sie stammen aus Rest- oder Abfallstoffen.</a:t>
            </a:r>
          </a:p>
          <a:p>
            <a:endParaRPr lang="de-DE" dirty="0"/>
          </a:p>
          <a:p>
            <a:r>
              <a:rPr lang="de-DE" dirty="0"/>
              <a:t>Nicht jeder Biokunststoff ist auch biologisch abbaubar. Für Biokunststoffe gibt es zur Zeit noch keine Recyclingmöglichkeiten.          </a:t>
            </a:r>
            <a:endParaRPr lang="de-DE" dirty="0">
              <a:cs typeface="Arial" panose="020B0604020202020204" pitchFamily="34" charset="0"/>
            </a:endParaRPr>
          </a:p>
          <a:p>
            <a:endParaRPr lang="de-DE" sz="1000" dirty="0"/>
          </a:p>
          <a:p>
            <a:endParaRPr lang="de-DE" dirty="0"/>
          </a:p>
        </p:txBody>
      </p:sp>
      <p:sp>
        <p:nvSpPr>
          <p:cNvPr id="5" name="Textfeld 4">
            <a:extLst>
              <a:ext uri="{FF2B5EF4-FFF2-40B4-BE49-F238E27FC236}">
                <a16:creationId xmlns:a16="http://schemas.microsoft.com/office/drawing/2014/main" id="{BBF8999D-A74D-4C6F-9AE5-DED6426527FD}"/>
              </a:ext>
            </a:extLst>
          </p:cNvPr>
          <p:cNvSpPr txBox="1"/>
          <p:nvPr/>
        </p:nvSpPr>
        <p:spPr>
          <a:xfrm>
            <a:off x="787400" y="844034"/>
            <a:ext cx="9423400" cy="461665"/>
          </a:xfrm>
          <a:prstGeom prst="rect">
            <a:avLst/>
          </a:prstGeom>
          <a:noFill/>
        </p:spPr>
        <p:txBody>
          <a:bodyPr wrap="square" rtlCol="0">
            <a:spAutoFit/>
          </a:bodyPr>
          <a:lstStyle/>
          <a:p>
            <a:r>
              <a:rPr lang="de-DE" sz="2400" b="1" dirty="0">
                <a:solidFill>
                  <a:schemeClr val="accent1">
                    <a:lumMod val="75000"/>
                  </a:schemeClr>
                </a:solidFill>
              </a:rPr>
              <a:t>Kunststoffe und Klima</a:t>
            </a:r>
          </a:p>
        </p:txBody>
      </p:sp>
    </p:spTree>
    <p:extLst>
      <p:ext uri="{BB962C8B-B14F-4D97-AF65-F5344CB8AC3E}">
        <p14:creationId xmlns:p14="http://schemas.microsoft.com/office/powerpoint/2010/main" val="272631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E2C7316-606E-46A8-90D8-70688DBE772D}"/>
              </a:ext>
            </a:extLst>
          </p:cNvPr>
          <p:cNvSpPr>
            <a:spLocks noGrp="1"/>
          </p:cNvSpPr>
          <p:nvPr>
            <p:ph type="sldNum" sz="quarter" idx="12"/>
          </p:nvPr>
        </p:nvSpPr>
        <p:spPr/>
        <p:txBody>
          <a:bodyPr/>
          <a:lstStyle/>
          <a:p>
            <a:fld id="{FC323FBA-58BC-4691-A045-7BD3745B68C1}" type="slidenum">
              <a:rPr lang="de-DE" smtClean="0"/>
              <a:pPr/>
              <a:t>8</a:t>
            </a:fld>
            <a:endParaRPr lang="de-DE"/>
          </a:p>
        </p:txBody>
      </p:sp>
      <p:pic>
        <p:nvPicPr>
          <p:cNvPr id="4" name="Inhaltsplatzhalter 5">
            <a:extLst>
              <a:ext uri="{FF2B5EF4-FFF2-40B4-BE49-F238E27FC236}">
                <a16:creationId xmlns:a16="http://schemas.microsoft.com/office/drawing/2014/main" id="{A36096F6-77ED-401F-A22B-5BE60BE0184A}"/>
              </a:ext>
            </a:extLst>
          </p:cNvPr>
          <p:cNvPicPr/>
          <p:nvPr/>
        </p:nvPicPr>
        <p:blipFill rotWithShape="1">
          <a:blip r:embed="rId3" cstate="print">
            <a:extLst>
              <a:ext uri="{28A0092B-C50C-407E-A947-70E740481C1C}">
                <a14:useLocalDpi xmlns:a14="http://schemas.microsoft.com/office/drawing/2010/main" val="0"/>
              </a:ext>
            </a:extLst>
          </a:blip>
          <a:srcRect t="13255" b="3380"/>
          <a:stretch/>
        </p:blipFill>
        <p:spPr>
          <a:xfrm>
            <a:off x="936464" y="1229293"/>
            <a:ext cx="6269554" cy="5492181"/>
          </a:xfrm>
          <a:prstGeom prst="rect">
            <a:avLst/>
          </a:prstGeom>
        </p:spPr>
      </p:pic>
      <p:sp>
        <p:nvSpPr>
          <p:cNvPr id="5" name="Textfeld 4">
            <a:extLst>
              <a:ext uri="{FF2B5EF4-FFF2-40B4-BE49-F238E27FC236}">
                <a16:creationId xmlns:a16="http://schemas.microsoft.com/office/drawing/2014/main" id="{0464ABD6-94C5-473F-B0EB-F7D257469090}"/>
              </a:ext>
            </a:extLst>
          </p:cNvPr>
          <p:cNvSpPr txBox="1"/>
          <p:nvPr/>
        </p:nvSpPr>
        <p:spPr>
          <a:xfrm>
            <a:off x="7658100" y="1226938"/>
            <a:ext cx="4274820" cy="5496889"/>
          </a:xfrm>
          <a:prstGeom prst="rect">
            <a:avLst/>
          </a:prstGeom>
          <a:noFill/>
        </p:spPr>
        <p:txBody>
          <a:bodyPr wrap="square" rtlCol="0">
            <a:spAutoFit/>
          </a:bodyPr>
          <a:lstStyle/>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Biokunststoffe sind nicht in allen Aspekten umweltfreundlicher als herkömmliche Kunst-stoffe, wenn z.B. für den Anbau Wälder </a:t>
            </a:r>
            <a:r>
              <a:rPr lang="de-DE" sz="1600" dirty="0" err="1">
                <a:effectLst/>
                <a:latin typeface="Calibri" panose="020F0502020204030204" pitchFamily="34" charset="0"/>
                <a:ea typeface="Calibri" panose="020F0502020204030204" pitchFamily="34" charset="0"/>
                <a:cs typeface="Times New Roman" panose="02020603050405020304" pitchFamily="18" charset="0"/>
              </a:rPr>
              <a:t>insbe</a:t>
            </a:r>
            <a:r>
              <a:rPr lang="de-DE" sz="1600" dirty="0">
                <a:effectLst/>
                <a:latin typeface="Calibri" panose="020F0502020204030204" pitchFamily="34" charset="0"/>
                <a:ea typeface="Calibri" panose="020F0502020204030204" pitchFamily="34" charset="0"/>
                <a:cs typeface="Times New Roman" panose="02020603050405020304" pitchFamily="18" charset="0"/>
              </a:rPr>
              <a:t>-sondere Urwälder zu Ackerbauflächen </a:t>
            </a:r>
            <a:r>
              <a:rPr lang="de-DE" sz="1600" dirty="0" err="1">
                <a:effectLst/>
                <a:latin typeface="Calibri" panose="020F0502020204030204" pitchFamily="34" charset="0"/>
                <a:ea typeface="Calibri" panose="020F0502020204030204" pitchFamily="34" charset="0"/>
                <a:cs typeface="Times New Roman" panose="02020603050405020304" pitchFamily="18" charset="0"/>
              </a:rPr>
              <a:t>umge</a:t>
            </a:r>
            <a:r>
              <a:rPr lang="de-DE" sz="1600" dirty="0">
                <a:effectLst/>
                <a:latin typeface="Calibri" panose="020F0502020204030204" pitchFamily="34" charset="0"/>
                <a:ea typeface="Calibri" panose="020F0502020204030204" pitchFamily="34" charset="0"/>
                <a:cs typeface="Times New Roman" panose="02020603050405020304" pitchFamily="18" charset="0"/>
              </a:rPr>
              <a:t>-wandelt werden. Wälder binden erheblich mehr Kohlendioxid als Mais oder Zuckerrohr. Zudem stehen die Flächen in Konkurrenz zur Nahrungs-</a:t>
            </a:r>
            <a:r>
              <a:rPr lang="de-DE" sz="1600" dirty="0" err="1">
                <a:effectLst/>
                <a:latin typeface="Calibri" panose="020F0502020204030204" pitchFamily="34" charset="0"/>
                <a:ea typeface="Calibri" panose="020F0502020204030204" pitchFamily="34" charset="0"/>
                <a:cs typeface="Times New Roman" panose="02020603050405020304" pitchFamily="18" charset="0"/>
              </a:rPr>
              <a:t>mittelproduktion</a:t>
            </a:r>
            <a:r>
              <a:rPr lang="de-DE" sz="1600" dirty="0">
                <a:effectLst/>
                <a:latin typeface="Calibri" panose="020F0502020204030204" pitchFamily="34" charset="0"/>
                <a:ea typeface="Calibri" panose="020F0502020204030204" pitchFamily="34" charset="0"/>
                <a:cs typeface="Times New Roman" panose="02020603050405020304" pitchFamily="18" charset="0"/>
              </a:rPr>
              <a:t>. Ob ein Biokunststoff unter Nachhaltigkeitsaspekten besser zu bewerten ist als ein herkömmlicher Kunststoff, lässt sich nur im Einzelfall durch Ökobilanzen entscheiden. </a:t>
            </a: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In einigen Anwendungen haben sich abbaubare Biokunststoffe als sehr sinnvoll erwiesen:</a:t>
            </a: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wenn Abbaubarkeit Teil der Funktion ist </a:t>
            </a:r>
            <a:br>
              <a:rPr lang="de-DE" sz="1600" dirty="0">
                <a:effectLst/>
                <a:latin typeface="Calibri" panose="020F0502020204030204" pitchFamily="34" charset="0"/>
                <a:ea typeface="Calibri" panose="020F0502020204030204" pitchFamily="34" charset="0"/>
                <a:cs typeface="Times New Roman" panose="02020603050405020304" pitchFamily="18" charset="0"/>
              </a:rPr>
            </a:br>
            <a:r>
              <a:rPr lang="de-DE" sz="1600" dirty="0">
                <a:effectLst/>
                <a:latin typeface="Calibri" panose="020F0502020204030204" pitchFamily="34" charset="0"/>
                <a:ea typeface="Calibri" panose="020F0502020204030204" pitchFamily="34" charset="0"/>
                <a:cs typeface="Times New Roman" panose="02020603050405020304" pitchFamily="18" charset="0"/>
              </a:rPr>
              <a:t>(Nähte in der Medizin)</a:t>
            </a: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wenn Recycling nicht praktikabel ist (</a:t>
            </a:r>
            <a:r>
              <a:rPr lang="de-DE" sz="1600" dirty="0" err="1">
                <a:effectLst/>
                <a:latin typeface="Calibri" panose="020F0502020204030204" pitchFamily="34" charset="0"/>
                <a:ea typeface="Calibri" panose="020F0502020204030204" pitchFamily="34" charset="0"/>
                <a:cs typeface="Times New Roman" panose="02020603050405020304" pitchFamily="18" charset="0"/>
              </a:rPr>
              <a:t>Mulchfolien</a:t>
            </a:r>
            <a:r>
              <a:rPr lang="de-DE" sz="1600" dirty="0">
                <a:effectLst/>
                <a:latin typeface="Calibri" panose="020F0502020204030204" pitchFamily="34" charset="0"/>
                <a:ea typeface="Calibri" panose="020F0502020204030204" pitchFamily="34" charset="0"/>
                <a:cs typeface="Times New Roman" panose="02020603050405020304" pitchFamily="18" charset="0"/>
              </a:rPr>
              <a:t> in der Landwirtschaft)</a:t>
            </a:r>
          </a:p>
          <a:p>
            <a:pPr>
              <a:lnSpc>
                <a:spcPct val="107000"/>
              </a:lnSpc>
              <a:spcAft>
                <a:spcPts val="800"/>
              </a:spcAft>
            </a:pPr>
            <a:r>
              <a:rPr lang="de-DE" sz="1600" dirty="0">
                <a:effectLst/>
                <a:latin typeface="Calibri" panose="020F0502020204030204" pitchFamily="34" charset="0"/>
                <a:ea typeface="Calibri" panose="020F0502020204030204" pitchFamily="34" charset="0"/>
                <a:cs typeface="Times New Roman" panose="02020603050405020304" pitchFamily="18" charset="0"/>
              </a:rPr>
              <a:t>… wenn ein Umwelteintrag unvermeidlich ist (Scheuerfäden an Fischernetzen)</a:t>
            </a:r>
            <a:endParaRPr lang="de-DE" dirty="0"/>
          </a:p>
        </p:txBody>
      </p:sp>
    </p:spTree>
    <p:extLst>
      <p:ext uri="{BB962C8B-B14F-4D97-AF65-F5344CB8AC3E}">
        <p14:creationId xmlns:p14="http://schemas.microsoft.com/office/powerpoint/2010/main" val="114599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26C5F-E42D-444B-B454-CA8B0C1E1A6A}"/>
              </a:ext>
            </a:extLst>
          </p:cNvPr>
          <p:cNvSpPr>
            <a:spLocks noGrp="1"/>
          </p:cNvSpPr>
          <p:nvPr>
            <p:ph type="title"/>
          </p:nvPr>
        </p:nvSpPr>
        <p:spPr>
          <a:xfrm>
            <a:off x="838200" y="765719"/>
            <a:ext cx="10515600" cy="1325563"/>
          </a:xfrm>
        </p:spPr>
        <p:txBody>
          <a:bodyPr>
            <a:noAutofit/>
          </a:bodyPr>
          <a:lstStyle/>
          <a:p>
            <a:r>
              <a:rPr lang="de-DE" sz="3000" b="1" dirty="0">
                <a:solidFill>
                  <a:srgbClr val="04566D"/>
                </a:solidFill>
                <a:latin typeface="+mn-lt"/>
                <a:cs typeface="Arial" panose="020B0604020202020204" pitchFamily="34" charset="0"/>
              </a:rPr>
              <a:t>Beispiel: Umsetzung des Themas in der Schule (Projektwoche)</a:t>
            </a:r>
          </a:p>
        </p:txBody>
      </p:sp>
      <p:pic>
        <p:nvPicPr>
          <p:cNvPr id="7" name="Grafik 6" descr="Ein Bild, das Schiefertafel, Text, Graffiti, bemalt enthält.&#10;&#10;Automatisch generierte Beschreibung">
            <a:extLst>
              <a:ext uri="{FF2B5EF4-FFF2-40B4-BE49-F238E27FC236}">
                <a16:creationId xmlns:a16="http://schemas.microsoft.com/office/drawing/2014/main" id="{29432459-7B53-46A4-901D-D0C31F4B7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37" y="1917494"/>
            <a:ext cx="3992493" cy="2994371"/>
          </a:xfrm>
          <a:prstGeom prst="rect">
            <a:avLst/>
          </a:prstGeom>
        </p:spPr>
      </p:pic>
      <p:pic>
        <p:nvPicPr>
          <p:cNvPr id="8" name="Grafik 7" descr="Ein Bild, das drinnen, Person, Tisch, Gruppe enthält.&#10;&#10;Automatisch generierte Beschreibung">
            <a:extLst>
              <a:ext uri="{FF2B5EF4-FFF2-40B4-BE49-F238E27FC236}">
                <a16:creationId xmlns:a16="http://schemas.microsoft.com/office/drawing/2014/main" id="{5A9B0784-CA03-4457-B231-CA5C580622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6792" y="1966364"/>
            <a:ext cx="3813330" cy="2859997"/>
          </a:xfrm>
          <a:prstGeom prst="rect">
            <a:avLst/>
          </a:prstGeom>
        </p:spPr>
      </p:pic>
      <p:sp>
        <p:nvSpPr>
          <p:cNvPr id="10" name="Textfeld 9"/>
          <p:cNvSpPr txBox="1"/>
          <p:nvPr/>
        </p:nvSpPr>
        <p:spPr>
          <a:xfrm>
            <a:off x="5486401" y="4992788"/>
            <a:ext cx="501706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Podiumsdiskussion zum Thema „Zukunft Plastik“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Die Schülerinnen und Schüler bereiten eine (öffentliche)  Podiumsdiskussion mit verschiedenen Standpunkten zum Thema „Zukunft von Plastikverpackungen“ mit verschiedenen Rollen aus Wissenschaft, Wirtschaft und Verbrauchern vor.</a:t>
            </a:r>
          </a:p>
        </p:txBody>
      </p:sp>
      <p:sp>
        <p:nvSpPr>
          <p:cNvPr id="11" name="Textfeld 10"/>
          <p:cNvSpPr txBox="1"/>
          <p:nvPr/>
        </p:nvSpPr>
        <p:spPr>
          <a:xfrm>
            <a:off x="838200" y="4992788"/>
            <a:ext cx="437116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a:ea typeface="+mn-ea"/>
                <a:cs typeface="+mn-cs"/>
              </a:rPr>
              <a:t>Das Motto der Projektgruppe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a:ea typeface="+mn-ea"/>
                <a:cs typeface="+mn-cs"/>
              </a:rPr>
              <a:t>Einige Schüler*innen der Klasse haben zudem eine Foto-/Filmpräsentation erarbeitet und dabei auch ihre Exkursion zu einem Uni-Institut (zum Thema nachwachsende Rohstoffe) dokumentiert.</a:t>
            </a:r>
          </a:p>
        </p:txBody>
      </p:sp>
      <p:sp>
        <p:nvSpPr>
          <p:cNvPr id="3" name="Textfeld 2">
            <a:extLst>
              <a:ext uri="{FF2B5EF4-FFF2-40B4-BE49-F238E27FC236}">
                <a16:creationId xmlns:a16="http://schemas.microsoft.com/office/drawing/2014/main" id="{0B830B0E-7251-48CD-8843-5F3C3E017ABE}"/>
              </a:ext>
            </a:extLst>
          </p:cNvPr>
          <p:cNvSpPr txBox="1"/>
          <p:nvPr/>
        </p:nvSpPr>
        <p:spPr>
          <a:xfrm>
            <a:off x="9539329" y="4628219"/>
            <a:ext cx="1655263" cy="276999"/>
          </a:xfrm>
          <a:prstGeom prst="rect">
            <a:avLst/>
          </a:prstGeom>
          <a:noFill/>
        </p:spPr>
        <p:txBody>
          <a:bodyPr wrap="square" rtlCol="0">
            <a:spAutoFit/>
          </a:bodyPr>
          <a:lstStyle/>
          <a:p>
            <a:r>
              <a:rPr lang="de-DE" sz="1200" dirty="0"/>
              <a:t>Fotos:  Ausgepackt</a:t>
            </a:r>
          </a:p>
        </p:txBody>
      </p:sp>
    </p:spTree>
    <p:extLst>
      <p:ext uri="{BB962C8B-B14F-4D97-AF65-F5344CB8AC3E}">
        <p14:creationId xmlns:p14="http://schemas.microsoft.com/office/powerpoint/2010/main" val="300228636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1197</Words>
  <Application>Microsoft Office PowerPoint</Application>
  <PresentationFormat>Breitbild</PresentationFormat>
  <Paragraphs>179</Paragraphs>
  <Slides>17</Slides>
  <Notes>7</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17</vt:i4>
      </vt:variant>
    </vt:vector>
  </HeadingPairs>
  <TitlesOfParts>
    <vt:vector size="25" baseType="lpstr">
      <vt:lpstr>Arial</vt:lpstr>
      <vt:lpstr>Calibri</vt:lpstr>
      <vt:lpstr>Calibri Light</vt:lpstr>
      <vt:lpstr>Tahoma</vt:lpstr>
      <vt:lpstr>Wingdings</vt:lpstr>
      <vt:lpstr>Office</vt:lpstr>
      <vt:lpstr>10_Office</vt:lpstr>
      <vt:lpstr>1_Office</vt:lpstr>
      <vt:lpstr>PowerPoint-Präsentation</vt:lpstr>
      <vt:lpstr>PowerPoint-Präsentation</vt:lpstr>
      <vt:lpstr>Diskussion in der Klasse:</vt:lpstr>
      <vt:lpstr>PowerPoint-Präsentation</vt:lpstr>
      <vt:lpstr>Abfallwirtschaft/Kreislaufwirtschaftsgesetz </vt:lpstr>
      <vt:lpstr>PowerPoint-Präsentation</vt:lpstr>
      <vt:lpstr>PowerPoint-Präsentation</vt:lpstr>
      <vt:lpstr>PowerPoint-Präsentation</vt:lpstr>
      <vt:lpstr>Beispiel: Umsetzung des Themas in der Schule (Projektwoche)</vt:lpstr>
      <vt:lpstr>PowerPoint-Präsentation</vt:lpstr>
      <vt:lpstr>Zeichen für Einweg</vt:lpstr>
      <vt:lpstr>  </vt:lpstr>
      <vt:lpstr>  </vt:lpstr>
      <vt:lpstr>  </vt:lpstr>
      <vt:lpstr>Welche Kriterien sollten nachhaltige Verpackungen erfüllen?</vt:lpstr>
      <vt:lpstr>Unverpackt einkaufen – im Laden und mobil regional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Inés Hervás</dc:creator>
  <cp:lastModifiedBy>Cornelia Voß - Wissenschaftsladen Bonn e. V.</cp:lastModifiedBy>
  <cp:revision>305</cp:revision>
  <cp:lastPrinted>2020-05-05T14:31:31Z</cp:lastPrinted>
  <dcterms:created xsi:type="dcterms:W3CDTF">2019-01-07T11:55:50Z</dcterms:created>
  <dcterms:modified xsi:type="dcterms:W3CDTF">2022-02-17T14:43:03Z</dcterms:modified>
</cp:coreProperties>
</file>